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247"/>
  </p:notesMasterIdLst>
  <p:handoutMasterIdLst>
    <p:handoutMasterId r:id="rId248"/>
  </p:handoutMasterIdLst>
  <p:sldIdLst>
    <p:sldId id="256" r:id="rId2"/>
    <p:sldId id="257" r:id="rId3"/>
    <p:sldId id="676" r:id="rId4"/>
    <p:sldId id="485" r:id="rId5"/>
    <p:sldId id="584" r:id="rId6"/>
    <p:sldId id="374" r:id="rId7"/>
    <p:sldId id="375" r:id="rId8"/>
    <p:sldId id="428" r:id="rId9"/>
    <p:sldId id="586" r:id="rId10"/>
    <p:sldId id="588" r:id="rId11"/>
    <p:sldId id="587" r:id="rId12"/>
    <p:sldId id="589" r:id="rId13"/>
    <p:sldId id="590" r:id="rId14"/>
    <p:sldId id="591" r:id="rId15"/>
    <p:sldId id="592" r:id="rId16"/>
    <p:sldId id="593" r:id="rId17"/>
    <p:sldId id="594" r:id="rId18"/>
    <p:sldId id="595" r:id="rId19"/>
    <p:sldId id="611" r:id="rId20"/>
    <p:sldId id="612" r:id="rId21"/>
    <p:sldId id="613" r:id="rId22"/>
    <p:sldId id="618" r:id="rId23"/>
    <p:sldId id="614" r:id="rId24"/>
    <p:sldId id="664" r:id="rId25"/>
    <p:sldId id="616" r:id="rId26"/>
    <p:sldId id="615" r:id="rId27"/>
    <p:sldId id="596" r:id="rId28"/>
    <p:sldId id="644" r:id="rId29"/>
    <p:sldId id="645" r:id="rId30"/>
    <p:sldId id="646" r:id="rId31"/>
    <p:sldId id="647" r:id="rId32"/>
    <p:sldId id="649" r:id="rId33"/>
    <p:sldId id="650" r:id="rId34"/>
    <p:sldId id="651" r:id="rId35"/>
    <p:sldId id="652" r:id="rId36"/>
    <p:sldId id="653" r:id="rId37"/>
    <p:sldId id="654" r:id="rId38"/>
    <p:sldId id="655" r:id="rId39"/>
    <p:sldId id="643" r:id="rId40"/>
    <p:sldId id="597" r:id="rId41"/>
    <p:sldId id="598" r:id="rId42"/>
    <p:sldId id="600" r:id="rId43"/>
    <p:sldId id="602" r:id="rId44"/>
    <p:sldId id="603" r:id="rId45"/>
    <p:sldId id="604" r:id="rId46"/>
    <p:sldId id="601" r:id="rId47"/>
    <p:sldId id="605" r:id="rId48"/>
    <p:sldId id="610" r:id="rId49"/>
    <p:sldId id="617" r:id="rId50"/>
    <p:sldId id="608" r:id="rId51"/>
    <p:sldId id="606" r:id="rId52"/>
    <p:sldId id="667" r:id="rId53"/>
    <p:sldId id="619" r:id="rId54"/>
    <p:sldId id="620" r:id="rId55"/>
    <p:sldId id="656" r:id="rId56"/>
    <p:sldId id="657" r:id="rId57"/>
    <p:sldId id="665" r:id="rId58"/>
    <p:sldId id="839" r:id="rId59"/>
    <p:sldId id="658" r:id="rId60"/>
    <p:sldId id="659" r:id="rId61"/>
    <p:sldId id="660" r:id="rId62"/>
    <p:sldId id="661" r:id="rId63"/>
    <p:sldId id="662" r:id="rId64"/>
    <p:sldId id="663" r:id="rId65"/>
    <p:sldId id="826" r:id="rId66"/>
    <p:sldId id="621" r:id="rId67"/>
    <p:sldId id="622" r:id="rId68"/>
    <p:sldId id="623" r:id="rId69"/>
    <p:sldId id="624" r:id="rId70"/>
    <p:sldId id="625" r:id="rId71"/>
    <p:sldId id="626" r:id="rId72"/>
    <p:sldId id="627" r:id="rId73"/>
    <p:sldId id="628" r:id="rId74"/>
    <p:sldId id="629" r:id="rId75"/>
    <p:sldId id="630" r:id="rId76"/>
    <p:sldId id="631" r:id="rId77"/>
    <p:sldId id="632" r:id="rId78"/>
    <p:sldId id="633" r:id="rId79"/>
    <p:sldId id="634" r:id="rId80"/>
    <p:sldId id="635" r:id="rId81"/>
    <p:sldId id="636" r:id="rId82"/>
    <p:sldId id="637" r:id="rId83"/>
    <p:sldId id="638" r:id="rId84"/>
    <p:sldId id="639" r:id="rId85"/>
    <p:sldId id="640" r:id="rId86"/>
    <p:sldId id="641" r:id="rId87"/>
    <p:sldId id="642" r:id="rId88"/>
    <p:sldId id="666" r:id="rId89"/>
    <p:sldId id="800" r:id="rId90"/>
    <p:sldId id="801" r:id="rId91"/>
    <p:sldId id="802" r:id="rId92"/>
    <p:sldId id="803" r:id="rId93"/>
    <p:sldId id="804" r:id="rId94"/>
    <p:sldId id="805" r:id="rId95"/>
    <p:sldId id="806" r:id="rId96"/>
    <p:sldId id="807" r:id="rId97"/>
    <p:sldId id="808" r:id="rId98"/>
    <p:sldId id="809" r:id="rId99"/>
    <p:sldId id="810" r:id="rId100"/>
    <p:sldId id="811" r:id="rId101"/>
    <p:sldId id="812" r:id="rId102"/>
    <p:sldId id="813" r:id="rId103"/>
    <p:sldId id="814" r:id="rId104"/>
    <p:sldId id="815" r:id="rId105"/>
    <p:sldId id="816" r:id="rId106"/>
    <p:sldId id="817" r:id="rId107"/>
    <p:sldId id="818" r:id="rId108"/>
    <p:sldId id="819" r:id="rId109"/>
    <p:sldId id="820" r:id="rId110"/>
    <p:sldId id="821" r:id="rId111"/>
    <p:sldId id="822" r:id="rId112"/>
    <p:sldId id="823" r:id="rId113"/>
    <p:sldId id="824" r:id="rId114"/>
    <p:sldId id="825" r:id="rId115"/>
    <p:sldId id="668" r:id="rId116"/>
    <p:sldId id="772" r:id="rId117"/>
    <p:sldId id="773" r:id="rId118"/>
    <p:sldId id="774" r:id="rId119"/>
    <p:sldId id="775" r:id="rId120"/>
    <p:sldId id="776" r:id="rId121"/>
    <p:sldId id="777" r:id="rId122"/>
    <p:sldId id="778" r:id="rId123"/>
    <p:sldId id="779" r:id="rId124"/>
    <p:sldId id="780" r:id="rId125"/>
    <p:sldId id="781" r:id="rId126"/>
    <p:sldId id="783" r:id="rId127"/>
    <p:sldId id="784" r:id="rId128"/>
    <p:sldId id="785" r:id="rId129"/>
    <p:sldId id="669" r:id="rId130"/>
    <p:sldId id="786" r:id="rId131"/>
    <p:sldId id="827" r:id="rId132"/>
    <p:sldId id="828" r:id="rId133"/>
    <p:sldId id="787" r:id="rId134"/>
    <p:sldId id="788" r:id="rId135"/>
    <p:sldId id="789" r:id="rId136"/>
    <p:sldId id="790" r:id="rId137"/>
    <p:sldId id="791" r:id="rId138"/>
    <p:sldId id="792" r:id="rId139"/>
    <p:sldId id="793" r:id="rId140"/>
    <p:sldId id="794" r:id="rId141"/>
    <p:sldId id="795" r:id="rId142"/>
    <p:sldId id="796" r:id="rId143"/>
    <p:sldId id="797" r:id="rId144"/>
    <p:sldId id="670" r:id="rId145"/>
    <p:sldId id="799" r:id="rId146"/>
    <p:sldId id="829" r:id="rId147"/>
    <p:sldId id="830" r:id="rId148"/>
    <p:sldId id="831" r:id="rId149"/>
    <p:sldId id="832" r:id="rId150"/>
    <p:sldId id="834" r:id="rId151"/>
    <p:sldId id="835" r:id="rId152"/>
    <p:sldId id="836" r:id="rId153"/>
    <p:sldId id="837" r:id="rId154"/>
    <p:sldId id="833" r:id="rId155"/>
    <p:sldId id="838" r:id="rId156"/>
    <p:sldId id="671" r:id="rId157"/>
    <p:sldId id="762" r:id="rId158"/>
    <p:sldId id="763" r:id="rId159"/>
    <p:sldId id="764" r:id="rId160"/>
    <p:sldId id="766" r:id="rId161"/>
    <p:sldId id="767" r:id="rId162"/>
    <p:sldId id="768" r:id="rId163"/>
    <p:sldId id="769" r:id="rId164"/>
    <p:sldId id="770" r:id="rId165"/>
    <p:sldId id="771" r:id="rId166"/>
    <p:sldId id="672" r:id="rId167"/>
    <p:sldId id="728" r:id="rId168"/>
    <p:sldId id="798" r:id="rId169"/>
    <p:sldId id="729" r:id="rId170"/>
    <p:sldId id="730" r:id="rId171"/>
    <p:sldId id="731" r:id="rId172"/>
    <p:sldId id="732" r:id="rId173"/>
    <p:sldId id="733" r:id="rId174"/>
    <p:sldId id="734" r:id="rId175"/>
    <p:sldId id="735" r:id="rId176"/>
    <p:sldId id="736" r:id="rId177"/>
    <p:sldId id="737" r:id="rId178"/>
    <p:sldId id="738" r:id="rId179"/>
    <p:sldId id="739" r:id="rId180"/>
    <p:sldId id="740" r:id="rId181"/>
    <p:sldId id="675" r:id="rId182"/>
    <p:sldId id="678" r:id="rId183"/>
    <p:sldId id="679" r:id="rId184"/>
    <p:sldId id="680" r:id="rId185"/>
    <p:sldId id="677" r:id="rId186"/>
    <p:sldId id="741" r:id="rId187"/>
    <p:sldId id="673" r:id="rId188"/>
    <p:sldId id="742" r:id="rId189"/>
    <p:sldId id="743" r:id="rId190"/>
    <p:sldId id="744" r:id="rId191"/>
    <p:sldId id="745" r:id="rId192"/>
    <p:sldId id="746" r:id="rId193"/>
    <p:sldId id="717" r:id="rId194"/>
    <p:sldId id="747" r:id="rId195"/>
    <p:sldId id="748" r:id="rId196"/>
    <p:sldId id="749" r:id="rId197"/>
    <p:sldId id="750" r:id="rId198"/>
    <p:sldId id="751" r:id="rId199"/>
    <p:sldId id="752" r:id="rId200"/>
    <p:sldId id="753" r:id="rId201"/>
    <p:sldId id="754" r:id="rId202"/>
    <p:sldId id="755" r:id="rId203"/>
    <p:sldId id="756" r:id="rId204"/>
    <p:sldId id="757" r:id="rId205"/>
    <p:sldId id="758" r:id="rId206"/>
    <p:sldId id="759" r:id="rId207"/>
    <p:sldId id="760" r:id="rId208"/>
    <p:sldId id="761" r:id="rId209"/>
    <p:sldId id="706" r:id="rId210"/>
    <p:sldId id="694" r:id="rId211"/>
    <p:sldId id="695" r:id="rId212"/>
    <p:sldId id="696" r:id="rId213"/>
    <p:sldId id="697" r:id="rId214"/>
    <p:sldId id="698" r:id="rId215"/>
    <p:sldId id="699" r:id="rId216"/>
    <p:sldId id="700" r:id="rId217"/>
    <p:sldId id="701" r:id="rId218"/>
    <p:sldId id="702" r:id="rId219"/>
    <p:sldId id="703" r:id="rId220"/>
    <p:sldId id="704" r:id="rId221"/>
    <p:sldId id="705" r:id="rId222"/>
    <p:sldId id="681" r:id="rId223"/>
    <p:sldId id="683" r:id="rId224"/>
    <p:sldId id="684" r:id="rId225"/>
    <p:sldId id="693" r:id="rId226"/>
    <p:sldId id="685" r:id="rId227"/>
    <p:sldId id="686" r:id="rId228"/>
    <p:sldId id="690" r:id="rId229"/>
    <p:sldId id="688" r:id="rId230"/>
    <p:sldId id="689" r:id="rId231"/>
    <p:sldId id="691" r:id="rId232"/>
    <p:sldId id="692" r:id="rId233"/>
    <p:sldId id="718" r:id="rId234"/>
    <p:sldId id="719" r:id="rId235"/>
    <p:sldId id="720" r:id="rId236"/>
    <p:sldId id="721" r:id="rId237"/>
    <p:sldId id="722" r:id="rId238"/>
    <p:sldId id="723" r:id="rId239"/>
    <p:sldId id="724" r:id="rId240"/>
    <p:sldId id="725" r:id="rId241"/>
    <p:sldId id="726" r:id="rId242"/>
    <p:sldId id="727" r:id="rId243"/>
    <p:sldId id="399" r:id="rId244"/>
    <p:sldId id="457" r:id="rId245"/>
    <p:sldId id="376" r:id="rId246"/>
  </p:sldIdLst>
  <p:sldSz cx="9144000" cy="6858000" type="screen4x3"/>
  <p:notesSz cx="6669088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C26387E1-4252-474B-A55F-54ED3B1ED866}">
          <p14:sldIdLst>
            <p14:sldId id="256"/>
            <p14:sldId id="257"/>
            <p14:sldId id="676"/>
            <p14:sldId id="485"/>
            <p14:sldId id="584"/>
            <p14:sldId id="374"/>
            <p14:sldId id="375"/>
            <p14:sldId id="428"/>
            <p14:sldId id="586"/>
            <p14:sldId id="588"/>
            <p14:sldId id="587"/>
            <p14:sldId id="589"/>
            <p14:sldId id="590"/>
            <p14:sldId id="591"/>
            <p14:sldId id="592"/>
            <p14:sldId id="593"/>
            <p14:sldId id="594"/>
            <p14:sldId id="595"/>
            <p14:sldId id="611"/>
            <p14:sldId id="612"/>
            <p14:sldId id="613"/>
            <p14:sldId id="618"/>
            <p14:sldId id="614"/>
            <p14:sldId id="664"/>
            <p14:sldId id="616"/>
            <p14:sldId id="615"/>
            <p14:sldId id="596"/>
            <p14:sldId id="644"/>
            <p14:sldId id="645"/>
            <p14:sldId id="646"/>
            <p14:sldId id="647"/>
            <p14:sldId id="649"/>
            <p14:sldId id="650"/>
            <p14:sldId id="651"/>
            <p14:sldId id="652"/>
            <p14:sldId id="653"/>
            <p14:sldId id="654"/>
            <p14:sldId id="655"/>
            <p14:sldId id="643"/>
            <p14:sldId id="597"/>
            <p14:sldId id="598"/>
            <p14:sldId id="600"/>
            <p14:sldId id="602"/>
            <p14:sldId id="603"/>
            <p14:sldId id="604"/>
            <p14:sldId id="601"/>
            <p14:sldId id="605"/>
            <p14:sldId id="610"/>
            <p14:sldId id="617"/>
            <p14:sldId id="608"/>
            <p14:sldId id="606"/>
            <p14:sldId id="667"/>
            <p14:sldId id="619"/>
            <p14:sldId id="620"/>
            <p14:sldId id="656"/>
            <p14:sldId id="657"/>
            <p14:sldId id="665"/>
            <p14:sldId id="839"/>
            <p14:sldId id="658"/>
            <p14:sldId id="659"/>
            <p14:sldId id="660"/>
            <p14:sldId id="661"/>
            <p14:sldId id="662"/>
            <p14:sldId id="663"/>
            <p14:sldId id="826"/>
            <p14:sldId id="621"/>
            <p14:sldId id="622"/>
            <p14:sldId id="623"/>
            <p14:sldId id="624"/>
            <p14:sldId id="625"/>
            <p14:sldId id="626"/>
            <p14:sldId id="627"/>
            <p14:sldId id="628"/>
            <p14:sldId id="629"/>
            <p14:sldId id="630"/>
            <p14:sldId id="631"/>
            <p14:sldId id="632"/>
            <p14:sldId id="633"/>
            <p14:sldId id="634"/>
            <p14:sldId id="635"/>
            <p14:sldId id="636"/>
            <p14:sldId id="637"/>
            <p14:sldId id="638"/>
            <p14:sldId id="639"/>
            <p14:sldId id="640"/>
            <p14:sldId id="641"/>
            <p14:sldId id="642"/>
            <p14:sldId id="666"/>
            <p14:sldId id="800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1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824"/>
            <p14:sldId id="825"/>
            <p14:sldId id="668"/>
            <p14:sldId id="772"/>
            <p14:sldId id="773"/>
            <p14:sldId id="774"/>
            <p14:sldId id="775"/>
            <p14:sldId id="776"/>
            <p14:sldId id="777"/>
            <p14:sldId id="778"/>
            <p14:sldId id="779"/>
            <p14:sldId id="780"/>
            <p14:sldId id="781"/>
            <p14:sldId id="783"/>
            <p14:sldId id="784"/>
            <p14:sldId id="785"/>
            <p14:sldId id="669"/>
            <p14:sldId id="786"/>
            <p14:sldId id="827"/>
            <p14:sldId id="828"/>
            <p14:sldId id="787"/>
            <p14:sldId id="788"/>
            <p14:sldId id="789"/>
            <p14:sldId id="790"/>
            <p14:sldId id="791"/>
            <p14:sldId id="792"/>
            <p14:sldId id="793"/>
            <p14:sldId id="794"/>
            <p14:sldId id="795"/>
            <p14:sldId id="796"/>
            <p14:sldId id="797"/>
            <p14:sldId id="670"/>
            <p14:sldId id="799"/>
            <p14:sldId id="829"/>
            <p14:sldId id="830"/>
            <p14:sldId id="831"/>
            <p14:sldId id="832"/>
            <p14:sldId id="834"/>
            <p14:sldId id="835"/>
            <p14:sldId id="836"/>
            <p14:sldId id="837"/>
            <p14:sldId id="833"/>
            <p14:sldId id="838"/>
            <p14:sldId id="671"/>
            <p14:sldId id="762"/>
            <p14:sldId id="763"/>
            <p14:sldId id="764"/>
            <p14:sldId id="766"/>
            <p14:sldId id="767"/>
            <p14:sldId id="768"/>
            <p14:sldId id="769"/>
            <p14:sldId id="770"/>
            <p14:sldId id="771"/>
            <p14:sldId id="672"/>
            <p14:sldId id="728"/>
            <p14:sldId id="798"/>
            <p14:sldId id="729"/>
            <p14:sldId id="730"/>
            <p14:sldId id="731"/>
            <p14:sldId id="732"/>
            <p14:sldId id="733"/>
            <p14:sldId id="734"/>
            <p14:sldId id="735"/>
            <p14:sldId id="736"/>
            <p14:sldId id="737"/>
            <p14:sldId id="738"/>
            <p14:sldId id="739"/>
            <p14:sldId id="740"/>
            <p14:sldId id="675"/>
            <p14:sldId id="678"/>
            <p14:sldId id="679"/>
            <p14:sldId id="680"/>
            <p14:sldId id="677"/>
            <p14:sldId id="741"/>
            <p14:sldId id="673"/>
            <p14:sldId id="742"/>
            <p14:sldId id="743"/>
            <p14:sldId id="744"/>
            <p14:sldId id="745"/>
            <p14:sldId id="746"/>
            <p14:sldId id="717"/>
            <p14:sldId id="747"/>
            <p14:sldId id="748"/>
            <p14:sldId id="749"/>
            <p14:sldId id="750"/>
            <p14:sldId id="751"/>
            <p14:sldId id="752"/>
            <p14:sldId id="753"/>
            <p14:sldId id="754"/>
            <p14:sldId id="755"/>
            <p14:sldId id="756"/>
            <p14:sldId id="757"/>
            <p14:sldId id="758"/>
            <p14:sldId id="759"/>
            <p14:sldId id="760"/>
            <p14:sldId id="761"/>
            <p14:sldId id="706"/>
            <p14:sldId id="694"/>
            <p14:sldId id="695"/>
            <p14:sldId id="696"/>
            <p14:sldId id="697"/>
            <p14:sldId id="698"/>
            <p14:sldId id="699"/>
            <p14:sldId id="700"/>
            <p14:sldId id="701"/>
            <p14:sldId id="702"/>
            <p14:sldId id="703"/>
            <p14:sldId id="704"/>
            <p14:sldId id="705"/>
            <p14:sldId id="681"/>
            <p14:sldId id="683"/>
            <p14:sldId id="684"/>
            <p14:sldId id="693"/>
            <p14:sldId id="685"/>
            <p14:sldId id="686"/>
            <p14:sldId id="690"/>
            <p14:sldId id="688"/>
            <p14:sldId id="689"/>
            <p14:sldId id="691"/>
            <p14:sldId id="692"/>
            <p14:sldId id="718"/>
            <p14:sldId id="719"/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  <p14:sldId id="399"/>
            <p14:sldId id="457"/>
            <p14:sldId id="3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C1152D-6DF8-4052-B540-967051D93059}" v="45" dt="2022-10-17T19:01:31.503"/>
    <p1510:client id="{ACF24894-855F-4B6E-8A2D-F7E3176D56EB}" v="3" dt="2022-09-16T12:41:13.929"/>
    <p1510:client id="{B648732A-4412-4E27-8AE6-19BBA4696490}" v="552" dt="2022-10-17T18:55:50.490"/>
    <p1510:client id="{FC28757F-846C-4E6A-9F43-04DF22A018F9}" v="237" dt="2022-09-16T12:34:24.9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6" d="100"/>
          <a:sy n="156" d="100"/>
        </p:scale>
        <p:origin x="1944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10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226" Type="http://schemas.openxmlformats.org/officeDocument/2006/relationships/slide" Target="slides/slide225.xml"/><Relationship Id="rId247" Type="http://schemas.openxmlformats.org/officeDocument/2006/relationships/notesMaster" Target="notesMasters/notesMaster1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slide" Target="slides/slide215.xml"/><Relationship Id="rId237" Type="http://schemas.openxmlformats.org/officeDocument/2006/relationships/slide" Target="slides/slide236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227" Type="http://schemas.openxmlformats.org/officeDocument/2006/relationships/slide" Target="slides/slide226.xml"/><Relationship Id="rId248" Type="http://schemas.openxmlformats.org/officeDocument/2006/relationships/handoutMaster" Target="handoutMasters/handoutMaster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slide" Target="slides/slide216.xml"/><Relationship Id="rId6" Type="http://schemas.openxmlformats.org/officeDocument/2006/relationships/slide" Target="slides/slide5.xml"/><Relationship Id="rId238" Type="http://schemas.openxmlformats.org/officeDocument/2006/relationships/slide" Target="slides/slide237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228" Type="http://schemas.openxmlformats.org/officeDocument/2006/relationships/slide" Target="slides/slide227.xml"/><Relationship Id="rId249" Type="http://schemas.openxmlformats.org/officeDocument/2006/relationships/presProps" Target="presProp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18" Type="http://schemas.openxmlformats.org/officeDocument/2006/relationships/slide" Target="slides/slide217.xml"/><Relationship Id="rId239" Type="http://schemas.openxmlformats.org/officeDocument/2006/relationships/slide" Target="slides/slide238.xml"/><Relationship Id="rId250" Type="http://schemas.openxmlformats.org/officeDocument/2006/relationships/viewProps" Target="viewProps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229" Type="http://schemas.openxmlformats.org/officeDocument/2006/relationships/slide" Target="slides/slide228.xml"/><Relationship Id="rId240" Type="http://schemas.openxmlformats.org/officeDocument/2006/relationships/slide" Target="slides/slide239.xml"/><Relationship Id="rId14" Type="http://schemas.openxmlformats.org/officeDocument/2006/relationships/slide" Target="slides/slide13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8" Type="http://schemas.openxmlformats.org/officeDocument/2006/relationships/slide" Target="slides/slide7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219" Type="http://schemas.openxmlformats.org/officeDocument/2006/relationships/slide" Target="slides/slide218.xml"/><Relationship Id="rId230" Type="http://schemas.openxmlformats.org/officeDocument/2006/relationships/slide" Target="slides/slide229.xml"/><Relationship Id="rId251" Type="http://schemas.openxmlformats.org/officeDocument/2006/relationships/theme" Target="theme/theme1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220" Type="http://schemas.openxmlformats.org/officeDocument/2006/relationships/slide" Target="slides/slide219.xml"/><Relationship Id="rId241" Type="http://schemas.openxmlformats.org/officeDocument/2006/relationships/slide" Target="slides/slide24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78" Type="http://schemas.openxmlformats.org/officeDocument/2006/relationships/slide" Target="slides/slide77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64" Type="http://schemas.openxmlformats.org/officeDocument/2006/relationships/slide" Target="slides/slide163.xml"/><Relationship Id="rId185" Type="http://schemas.openxmlformats.org/officeDocument/2006/relationships/slide" Target="slides/slide184.xml"/><Relationship Id="rId9" Type="http://schemas.openxmlformats.org/officeDocument/2006/relationships/slide" Target="slides/slide8.xml"/><Relationship Id="rId210" Type="http://schemas.openxmlformats.org/officeDocument/2006/relationships/slide" Target="slides/slide209.xml"/><Relationship Id="rId26" Type="http://schemas.openxmlformats.org/officeDocument/2006/relationships/slide" Target="slides/slide25.xml"/><Relationship Id="rId231" Type="http://schemas.openxmlformats.org/officeDocument/2006/relationships/slide" Target="slides/slide230.xml"/><Relationship Id="rId252" Type="http://schemas.openxmlformats.org/officeDocument/2006/relationships/tableStyles" Target="tableStyles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221" Type="http://schemas.openxmlformats.org/officeDocument/2006/relationships/slide" Target="slides/slide220.xml"/><Relationship Id="rId242" Type="http://schemas.openxmlformats.org/officeDocument/2006/relationships/slide" Target="slides/slide241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32" Type="http://schemas.openxmlformats.org/officeDocument/2006/relationships/slide" Target="slides/slide23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222" Type="http://schemas.openxmlformats.org/officeDocument/2006/relationships/slide" Target="slides/slide221.xml"/><Relationship Id="rId243" Type="http://schemas.openxmlformats.org/officeDocument/2006/relationships/slide" Target="slides/slide242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492" Type="http://schemas.microsoft.com/office/2016/11/relationships/changesInfo" Target="changesInfos/changesInfo1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33" Type="http://schemas.openxmlformats.org/officeDocument/2006/relationships/slide" Target="slides/slide23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223" Type="http://schemas.openxmlformats.org/officeDocument/2006/relationships/slide" Target="slides/slide222.xml"/><Relationship Id="rId244" Type="http://schemas.openxmlformats.org/officeDocument/2006/relationships/slide" Target="slides/slide243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493" Type="http://schemas.microsoft.com/office/2015/10/relationships/revisionInfo" Target="revisionInfo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slide" Target="slides/slide212.xml"/><Relationship Id="rId234" Type="http://schemas.openxmlformats.org/officeDocument/2006/relationships/slide" Target="slides/slide233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Relationship Id="rId224" Type="http://schemas.openxmlformats.org/officeDocument/2006/relationships/slide" Target="slides/slide223.xml"/><Relationship Id="rId245" Type="http://schemas.openxmlformats.org/officeDocument/2006/relationships/slide" Target="slides/slide244.xml"/><Relationship Id="rId30" Type="http://schemas.openxmlformats.org/officeDocument/2006/relationships/slide" Target="slides/slide2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slide" Target="slides/slide213.xml"/><Relationship Id="rId235" Type="http://schemas.openxmlformats.org/officeDocument/2006/relationships/slide" Target="slides/slide234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179" Type="http://schemas.openxmlformats.org/officeDocument/2006/relationships/slide" Target="slides/slide17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225" Type="http://schemas.openxmlformats.org/officeDocument/2006/relationships/slide" Target="slides/slide224.xml"/><Relationship Id="rId246" Type="http://schemas.openxmlformats.org/officeDocument/2006/relationships/slide" Target="slides/slide245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94" Type="http://schemas.openxmlformats.org/officeDocument/2006/relationships/slide" Target="slides/slide93.xml"/><Relationship Id="rId148" Type="http://schemas.openxmlformats.org/officeDocument/2006/relationships/slide" Target="slides/slide147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180" Type="http://schemas.openxmlformats.org/officeDocument/2006/relationships/slide" Target="slides/slide179.xml"/><Relationship Id="rId215" Type="http://schemas.openxmlformats.org/officeDocument/2006/relationships/slide" Target="slides/slide214.xml"/><Relationship Id="rId236" Type="http://schemas.openxmlformats.org/officeDocument/2006/relationships/slide" Target="slides/slide2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M. Monadjemi" userId="9ae9ebc69f1290ae" providerId="Windows Live" clId="Web-{ACF24894-855F-4B6E-8A2D-F7E3176D56EB}"/>
    <pc:docChg chg="modSld">
      <pc:chgData name="Peter M. Monadjemi" userId="9ae9ebc69f1290ae" providerId="Windows Live" clId="Web-{ACF24894-855F-4B6E-8A2D-F7E3176D56EB}" dt="2022-09-16T12:41:12.867" v="1" actId="20577"/>
      <pc:docMkLst>
        <pc:docMk/>
      </pc:docMkLst>
      <pc:sldChg chg="modSp">
        <pc:chgData name="Peter M. Monadjemi" userId="9ae9ebc69f1290ae" providerId="Windows Live" clId="Web-{ACF24894-855F-4B6E-8A2D-F7E3176D56EB}" dt="2022-09-16T12:41:12.867" v="1" actId="20577"/>
        <pc:sldMkLst>
          <pc:docMk/>
          <pc:sldMk cId="2379999642" sldId="256"/>
        </pc:sldMkLst>
        <pc:spChg chg="mod">
          <ac:chgData name="Peter M. Monadjemi" userId="9ae9ebc69f1290ae" providerId="Windows Live" clId="Web-{ACF24894-855F-4B6E-8A2D-F7E3176D56EB}" dt="2022-09-16T12:41:12.867" v="1" actId="20577"/>
          <ac:spMkLst>
            <pc:docMk/>
            <pc:sldMk cId="2379999642" sldId="256"/>
            <ac:spMk id="3" creationId="{00000000-0000-0000-0000-000000000000}"/>
          </ac:spMkLst>
        </pc:spChg>
      </pc:sldChg>
    </pc:docChg>
  </pc:docChgLst>
  <pc:docChgLst>
    <pc:chgData name="Peter M. Monadjemi" userId="9ae9ebc69f1290ae" providerId="Windows Live" clId="Web-{8DC1152D-6DF8-4052-B540-967051D93059}"/>
    <pc:docChg chg="delSld modSld modSection">
      <pc:chgData name="Peter M. Monadjemi" userId="9ae9ebc69f1290ae" providerId="Windows Live" clId="Web-{8DC1152D-6DF8-4052-B540-967051D93059}" dt="2022-10-17T19:01:31.503" v="43"/>
      <pc:docMkLst>
        <pc:docMk/>
      </pc:docMkLst>
      <pc:sldChg chg="modSp addAnim modAnim">
        <pc:chgData name="Peter M. Monadjemi" userId="9ae9ebc69f1290ae" providerId="Windows Live" clId="Web-{8DC1152D-6DF8-4052-B540-967051D93059}" dt="2022-10-17T19:00:51.830" v="38" actId="20577"/>
        <pc:sldMkLst>
          <pc:docMk/>
          <pc:sldMk cId="1965978985" sldId="641"/>
        </pc:sldMkLst>
        <pc:spChg chg="mod">
          <ac:chgData name="Peter M. Monadjemi" userId="9ae9ebc69f1290ae" providerId="Windows Live" clId="Web-{8DC1152D-6DF8-4052-B540-967051D93059}" dt="2022-10-17T19:00:51.830" v="38" actId="20577"/>
          <ac:spMkLst>
            <pc:docMk/>
            <pc:sldMk cId="1965978985" sldId="641"/>
            <ac:spMk id="4" creationId="{1BF73830-4B43-6E77-01A1-98540619CF81}"/>
          </ac:spMkLst>
        </pc:spChg>
      </pc:sldChg>
      <pc:sldChg chg="modSp">
        <pc:chgData name="Peter M. Monadjemi" userId="9ae9ebc69f1290ae" providerId="Windows Live" clId="Web-{8DC1152D-6DF8-4052-B540-967051D93059}" dt="2022-10-17T19:01:10.924" v="42" actId="20577"/>
        <pc:sldMkLst>
          <pc:docMk/>
          <pc:sldMk cId="2930859225" sldId="642"/>
        </pc:sldMkLst>
        <pc:spChg chg="mod">
          <ac:chgData name="Peter M. Monadjemi" userId="9ae9ebc69f1290ae" providerId="Windows Live" clId="Web-{8DC1152D-6DF8-4052-B540-967051D93059}" dt="2022-10-17T19:01:10.924" v="42" actId="20577"/>
          <ac:spMkLst>
            <pc:docMk/>
            <pc:sldMk cId="2930859225" sldId="642"/>
            <ac:spMk id="4" creationId="{EB1838A3-D1D9-54A7-9D48-CABFDD97B27F}"/>
          </ac:spMkLst>
        </pc:spChg>
      </pc:sldChg>
      <pc:sldChg chg="del">
        <pc:chgData name="Peter M. Monadjemi" userId="9ae9ebc69f1290ae" providerId="Windows Live" clId="Web-{8DC1152D-6DF8-4052-B540-967051D93059}" dt="2022-10-17T19:01:31.503" v="43"/>
        <pc:sldMkLst>
          <pc:docMk/>
          <pc:sldMk cId="3417006356" sldId="643"/>
        </pc:sldMkLst>
      </pc:sldChg>
    </pc:docChg>
  </pc:docChgLst>
  <pc:docChgLst>
    <pc:chgData clId="Web-{B648732A-4412-4E27-8AE6-19BBA4696490}"/>
    <pc:docChg chg="modSld">
      <pc:chgData name="" userId="" providerId="" clId="Web-{B648732A-4412-4E27-8AE6-19BBA4696490}" dt="2022-10-17T18:41:44.339" v="2" actId="20577"/>
      <pc:docMkLst>
        <pc:docMk/>
      </pc:docMkLst>
      <pc:sldChg chg="modSp">
        <pc:chgData name="" userId="" providerId="" clId="Web-{B648732A-4412-4E27-8AE6-19BBA4696490}" dt="2022-10-17T18:41:44.339" v="2" actId="20577"/>
        <pc:sldMkLst>
          <pc:docMk/>
          <pc:sldMk cId="2379999642" sldId="256"/>
        </pc:sldMkLst>
        <pc:spChg chg="mod">
          <ac:chgData name="" userId="" providerId="" clId="Web-{B648732A-4412-4E27-8AE6-19BBA4696490}" dt="2022-10-17T18:41:44.339" v="2" actId="20577"/>
          <ac:spMkLst>
            <pc:docMk/>
            <pc:sldMk cId="2379999642" sldId="256"/>
            <ac:spMk id="3" creationId="{00000000-0000-0000-0000-000000000000}"/>
          </ac:spMkLst>
        </pc:spChg>
      </pc:sldChg>
    </pc:docChg>
  </pc:docChgLst>
  <pc:docChgLst>
    <pc:chgData name="Peter M. Monadjemi" userId="9ae9ebc69f1290ae" providerId="Windows Live" clId="Web-{B648732A-4412-4E27-8AE6-19BBA4696490}"/>
    <pc:docChg chg="addSld delSld modSld modSection">
      <pc:chgData name="Peter M. Monadjemi" userId="9ae9ebc69f1290ae" providerId="Windows Live" clId="Web-{B648732A-4412-4E27-8AE6-19BBA4696490}" dt="2022-10-17T18:55:50.490" v="426" actId="20577"/>
      <pc:docMkLst>
        <pc:docMk/>
      </pc:docMkLst>
      <pc:sldChg chg="modSp">
        <pc:chgData name="Peter M. Monadjemi" userId="9ae9ebc69f1290ae" providerId="Windows Live" clId="Web-{B648732A-4412-4E27-8AE6-19BBA4696490}" dt="2022-10-17T18:42:00.230" v="0" actId="20577"/>
        <pc:sldMkLst>
          <pc:docMk/>
          <pc:sldMk cId="2379999642" sldId="256"/>
        </pc:sldMkLst>
        <pc:spChg chg="mod">
          <ac:chgData name="Peter M. Monadjemi" userId="9ae9ebc69f1290ae" providerId="Windows Live" clId="Web-{B648732A-4412-4E27-8AE6-19BBA4696490}" dt="2022-10-17T18:42:00.230" v="0" actId="20577"/>
          <ac:spMkLst>
            <pc:docMk/>
            <pc:sldMk cId="2379999642" sldId="256"/>
            <ac:spMk id="3" creationId="{00000000-0000-0000-0000-000000000000}"/>
          </ac:spMkLst>
        </pc:spChg>
      </pc:sldChg>
      <pc:sldChg chg="modSp">
        <pc:chgData name="Peter M. Monadjemi" userId="9ae9ebc69f1290ae" providerId="Windows Live" clId="Web-{B648732A-4412-4E27-8AE6-19BBA4696490}" dt="2022-10-17T18:45:06.580" v="15" actId="20577"/>
        <pc:sldMkLst>
          <pc:docMk/>
          <pc:sldMk cId="1979613925" sldId="459"/>
        </pc:sldMkLst>
        <pc:spChg chg="mod">
          <ac:chgData name="Peter M. Monadjemi" userId="9ae9ebc69f1290ae" providerId="Windows Live" clId="Web-{B648732A-4412-4E27-8AE6-19BBA4696490}" dt="2022-10-17T18:45:06.580" v="15" actId="20577"/>
          <ac:spMkLst>
            <pc:docMk/>
            <pc:sldMk cId="1979613925" sldId="459"/>
            <ac:spMk id="5" creationId="{00000000-0000-0000-0000-000000000000}"/>
          </ac:spMkLst>
        </pc:spChg>
      </pc:sldChg>
      <pc:sldChg chg="modSp new">
        <pc:chgData name="Peter M. Monadjemi" userId="9ae9ebc69f1290ae" providerId="Windows Live" clId="Web-{B648732A-4412-4E27-8AE6-19BBA4696490}" dt="2022-10-17T18:48:49.883" v="188" actId="20577"/>
        <pc:sldMkLst>
          <pc:docMk/>
          <pc:sldMk cId="1965978985" sldId="641"/>
        </pc:sldMkLst>
        <pc:spChg chg="mod">
          <ac:chgData name="Peter M. Monadjemi" userId="9ae9ebc69f1290ae" providerId="Windows Live" clId="Web-{B648732A-4412-4E27-8AE6-19BBA4696490}" dt="2022-10-17T18:47:03.021" v="29" actId="20577"/>
          <ac:spMkLst>
            <pc:docMk/>
            <pc:sldMk cId="1965978985" sldId="641"/>
            <ac:spMk id="2" creationId="{6566CE8A-8681-4A27-AA57-8FE6F3CE4A10}"/>
          </ac:spMkLst>
        </pc:spChg>
        <pc:spChg chg="mod">
          <ac:chgData name="Peter M. Monadjemi" userId="9ae9ebc69f1290ae" providerId="Windows Live" clId="Web-{B648732A-4412-4E27-8AE6-19BBA4696490}" dt="2022-10-17T18:48:49.883" v="188" actId="20577"/>
          <ac:spMkLst>
            <pc:docMk/>
            <pc:sldMk cId="1965978985" sldId="641"/>
            <ac:spMk id="4" creationId="{1BF73830-4B43-6E77-01A1-98540619CF81}"/>
          </ac:spMkLst>
        </pc:spChg>
      </pc:sldChg>
      <pc:sldChg chg="addSp delSp modSp new addAnim">
        <pc:chgData name="Peter M. Monadjemi" userId="9ae9ebc69f1290ae" providerId="Windows Live" clId="Web-{B648732A-4412-4E27-8AE6-19BBA4696490}" dt="2022-10-17T18:55:50.490" v="426" actId="20577"/>
        <pc:sldMkLst>
          <pc:docMk/>
          <pc:sldMk cId="2930859225" sldId="642"/>
        </pc:sldMkLst>
        <pc:spChg chg="mod">
          <ac:chgData name="Peter M. Monadjemi" userId="9ae9ebc69f1290ae" providerId="Windows Live" clId="Web-{B648732A-4412-4E27-8AE6-19BBA4696490}" dt="2022-10-17T18:49:08.759" v="211" actId="20577"/>
          <ac:spMkLst>
            <pc:docMk/>
            <pc:sldMk cId="2930859225" sldId="642"/>
            <ac:spMk id="2" creationId="{10C379C5-EEDD-C0E0-6E1F-30340DB7B75F}"/>
          </ac:spMkLst>
        </pc:spChg>
        <pc:spChg chg="mod">
          <ac:chgData name="Peter M. Monadjemi" userId="9ae9ebc69f1290ae" providerId="Windows Live" clId="Web-{B648732A-4412-4E27-8AE6-19BBA4696490}" dt="2022-10-17T18:55:05.082" v="420" actId="20577"/>
          <ac:spMkLst>
            <pc:docMk/>
            <pc:sldMk cId="2930859225" sldId="642"/>
            <ac:spMk id="4" creationId="{EB1838A3-D1D9-54A7-9D48-CABFDD97B27F}"/>
          </ac:spMkLst>
        </pc:spChg>
        <pc:spChg chg="add del">
          <ac:chgData name="Peter M. Monadjemi" userId="9ae9ebc69f1290ae" providerId="Windows Live" clId="Web-{B648732A-4412-4E27-8AE6-19BBA4696490}" dt="2022-10-17T18:49:52.588" v="254"/>
          <ac:spMkLst>
            <pc:docMk/>
            <pc:sldMk cId="2930859225" sldId="642"/>
            <ac:spMk id="5" creationId="{8F936FDA-7244-E0B4-9E17-3539C468A6D0}"/>
          </ac:spMkLst>
        </pc:spChg>
        <pc:spChg chg="add del">
          <ac:chgData name="Peter M. Monadjemi" userId="9ae9ebc69f1290ae" providerId="Windows Live" clId="Web-{B648732A-4412-4E27-8AE6-19BBA4696490}" dt="2022-10-17T18:50:08.620" v="258"/>
          <ac:spMkLst>
            <pc:docMk/>
            <pc:sldMk cId="2930859225" sldId="642"/>
            <ac:spMk id="6" creationId="{91756134-6D2E-EA48-A53F-04964EA36CC5}"/>
          </ac:spMkLst>
        </pc:spChg>
        <pc:spChg chg="add mod">
          <ac:chgData name="Peter M. Monadjemi" userId="9ae9ebc69f1290ae" providerId="Windows Live" clId="Web-{B648732A-4412-4E27-8AE6-19BBA4696490}" dt="2022-10-17T18:55:50.490" v="426" actId="20577"/>
          <ac:spMkLst>
            <pc:docMk/>
            <pc:sldMk cId="2930859225" sldId="642"/>
            <ac:spMk id="8" creationId="{6362B65F-3820-6DE1-9FB8-AD0F705B32C7}"/>
          </ac:spMkLst>
        </pc:spChg>
        <pc:spChg chg="add mod">
          <ac:chgData name="Peter M. Monadjemi" userId="9ae9ebc69f1290ae" providerId="Windows Live" clId="Web-{B648732A-4412-4E27-8AE6-19BBA4696490}" dt="2022-10-17T18:52:33.546" v="383" actId="1076"/>
          <ac:spMkLst>
            <pc:docMk/>
            <pc:sldMk cId="2930859225" sldId="642"/>
            <ac:spMk id="10" creationId="{B9E9F8E8-CBCE-D448-5AC6-3C7160C1DC26}"/>
          </ac:spMkLst>
        </pc:spChg>
      </pc:sldChg>
      <pc:sldChg chg="add del replId">
        <pc:chgData name="Peter M. Monadjemi" userId="9ae9ebc69f1290ae" providerId="Windows Live" clId="Web-{B648732A-4412-4E27-8AE6-19BBA4696490}" dt="2022-10-17T18:50:11.011" v="259"/>
        <pc:sldMkLst>
          <pc:docMk/>
          <pc:sldMk cId="3417006356" sldId="643"/>
        </pc:sldMkLst>
      </pc:sldChg>
    </pc:docChg>
  </pc:docChgLst>
  <pc:docChgLst>
    <pc:chgData name="Peter M. Monadjemi" userId="9ae9ebc69f1290ae" providerId="Windows Live" clId="Web-{FC28757F-846C-4E6A-9F43-04DF22A018F9}"/>
    <pc:docChg chg="modSld sldOrd">
      <pc:chgData name="Peter M. Monadjemi" userId="9ae9ebc69f1290ae" providerId="Windows Live" clId="Web-{FC28757F-846C-4E6A-9F43-04DF22A018F9}" dt="2022-09-16T12:34:24.932" v="229" actId="20577"/>
      <pc:docMkLst>
        <pc:docMk/>
      </pc:docMkLst>
      <pc:sldChg chg="modSp">
        <pc:chgData name="Peter M. Monadjemi" userId="9ae9ebc69f1290ae" providerId="Windows Live" clId="Web-{FC28757F-846C-4E6A-9F43-04DF22A018F9}" dt="2022-09-16T12:30:23.689" v="140" actId="20577"/>
        <pc:sldMkLst>
          <pc:docMk/>
          <pc:sldMk cId="2259912570" sldId="519"/>
        </pc:sldMkLst>
        <pc:spChg chg="mod">
          <ac:chgData name="Peter M. Monadjemi" userId="9ae9ebc69f1290ae" providerId="Windows Live" clId="Web-{FC28757F-846C-4E6A-9F43-04DF22A018F9}" dt="2022-09-16T12:30:23.689" v="140" actId="20577"/>
          <ac:spMkLst>
            <pc:docMk/>
            <pc:sldMk cId="2259912570" sldId="519"/>
            <ac:spMk id="5" creationId="{00000000-0000-0000-0000-000000000000}"/>
          </ac:spMkLst>
        </pc:spChg>
      </pc:sldChg>
      <pc:sldChg chg="modSp">
        <pc:chgData name="Peter M. Monadjemi" userId="9ae9ebc69f1290ae" providerId="Windows Live" clId="Web-{FC28757F-846C-4E6A-9F43-04DF22A018F9}" dt="2022-09-16T12:34:24.932" v="229" actId="20577"/>
        <pc:sldMkLst>
          <pc:docMk/>
          <pc:sldMk cId="2253385554" sldId="521"/>
        </pc:sldMkLst>
        <pc:spChg chg="mod">
          <ac:chgData name="Peter M. Monadjemi" userId="9ae9ebc69f1290ae" providerId="Windows Live" clId="Web-{FC28757F-846C-4E6A-9F43-04DF22A018F9}" dt="2022-09-16T12:34:24.932" v="229" actId="20577"/>
          <ac:spMkLst>
            <pc:docMk/>
            <pc:sldMk cId="2253385554" sldId="521"/>
            <ac:spMk id="2" creationId="{00000000-0000-0000-0000-000000000000}"/>
          </ac:spMkLst>
        </pc:spChg>
      </pc:sldChg>
      <pc:sldChg chg="ord">
        <pc:chgData name="Peter M. Monadjemi" userId="9ae9ebc69f1290ae" providerId="Windows Live" clId="Web-{FC28757F-846C-4E6A-9F43-04DF22A018F9}" dt="2022-09-16T12:34:07.009" v="227"/>
        <pc:sldMkLst>
          <pc:docMk/>
          <pc:sldMk cId="1899423066" sldId="523"/>
        </pc:sldMkLst>
      </pc:sldChg>
      <pc:sldChg chg="modSp">
        <pc:chgData name="Peter M. Monadjemi" userId="9ae9ebc69f1290ae" providerId="Windows Live" clId="Web-{FC28757F-846C-4E6A-9F43-04DF22A018F9}" dt="2022-09-16T12:34:15.431" v="228" actId="20577"/>
        <pc:sldMkLst>
          <pc:docMk/>
          <pc:sldMk cId="2344422998" sldId="535"/>
        </pc:sldMkLst>
        <pc:spChg chg="mod">
          <ac:chgData name="Peter M. Monadjemi" userId="9ae9ebc69f1290ae" providerId="Windows Live" clId="Web-{FC28757F-846C-4E6A-9F43-04DF22A018F9}" dt="2022-09-16T12:34:15.431" v="228" actId="20577"/>
          <ac:spMkLst>
            <pc:docMk/>
            <pc:sldMk cId="2344422998" sldId="535"/>
            <ac:spMk id="2" creationId="{00000000-0000-0000-0000-000000000000}"/>
          </ac:spMkLst>
        </pc:spChg>
      </pc:sldChg>
      <pc:sldChg chg="modSp">
        <pc:chgData name="Peter M. Monadjemi" userId="9ae9ebc69f1290ae" providerId="Windows Live" clId="Web-{FC28757F-846C-4E6A-9F43-04DF22A018F9}" dt="2022-09-16T12:31:26.863" v="151" actId="20577"/>
        <pc:sldMkLst>
          <pc:docMk/>
          <pc:sldMk cId="140389280" sldId="620"/>
        </pc:sldMkLst>
        <pc:spChg chg="mod">
          <ac:chgData name="Peter M. Monadjemi" userId="9ae9ebc69f1290ae" providerId="Windows Live" clId="Web-{FC28757F-846C-4E6A-9F43-04DF22A018F9}" dt="2022-09-16T12:30:48.362" v="145" actId="20577"/>
          <ac:spMkLst>
            <pc:docMk/>
            <pc:sldMk cId="140389280" sldId="620"/>
            <ac:spMk id="2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1:26.863" v="151" actId="20577"/>
          <ac:spMkLst>
            <pc:docMk/>
            <pc:sldMk cId="140389280" sldId="620"/>
            <ac:spMk id="5" creationId="{00000000-0000-0000-0000-000000000000}"/>
          </ac:spMkLst>
        </pc:spChg>
      </pc:sldChg>
      <pc:sldChg chg="modSp">
        <pc:chgData name="Peter M. Monadjemi" userId="9ae9ebc69f1290ae" providerId="Windows Live" clId="Web-{FC28757F-846C-4E6A-9F43-04DF22A018F9}" dt="2022-09-16T12:33:44.149" v="225" actId="20577"/>
        <pc:sldMkLst>
          <pc:docMk/>
          <pc:sldMk cId="1497242266" sldId="621"/>
        </pc:sldMkLst>
        <pc:spChg chg="mod">
          <ac:chgData name="Peter M. Monadjemi" userId="9ae9ebc69f1290ae" providerId="Windows Live" clId="Web-{FC28757F-846C-4E6A-9F43-04DF22A018F9}" dt="2022-09-16T12:31:41.411" v="152" actId="20577"/>
          <ac:spMkLst>
            <pc:docMk/>
            <pc:sldMk cId="1497242266" sldId="621"/>
            <ac:spMk id="2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3:44.149" v="225" actId="20577"/>
          <ac:spMkLst>
            <pc:docMk/>
            <pc:sldMk cId="1497242266" sldId="621"/>
            <ac:spMk id="5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2:54.632" v="199" actId="14100"/>
          <ac:spMkLst>
            <pc:docMk/>
            <pc:sldMk cId="1497242266" sldId="621"/>
            <ac:spMk id="6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3:09.539" v="207" actId="20577"/>
          <ac:spMkLst>
            <pc:docMk/>
            <pc:sldMk cId="1497242266" sldId="621"/>
            <ac:spMk id="7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3:01.210" v="200" actId="14100"/>
          <ac:spMkLst>
            <pc:docMk/>
            <pc:sldMk cId="1497242266" sldId="621"/>
            <ac:spMk id="8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32:34.975" v="193" actId="1076"/>
          <ac:spMkLst>
            <pc:docMk/>
            <pc:sldMk cId="1497242266" sldId="621"/>
            <ac:spMk id="9" creationId="{00000000-0000-0000-0000-000000000000}"/>
          </ac:spMkLst>
        </pc:spChg>
      </pc:sldChg>
      <pc:sldChg chg="modSp">
        <pc:chgData name="Peter M. Monadjemi" userId="9ae9ebc69f1290ae" providerId="Windows Live" clId="Web-{FC28757F-846C-4E6A-9F43-04DF22A018F9}" dt="2022-09-16T12:33:48.290" v="226" actId="20577"/>
        <pc:sldMkLst>
          <pc:docMk/>
          <pc:sldMk cId="800370545" sldId="622"/>
        </pc:sldMkLst>
        <pc:spChg chg="mod">
          <ac:chgData name="Peter M. Monadjemi" userId="9ae9ebc69f1290ae" providerId="Windows Live" clId="Web-{FC28757F-846C-4E6A-9F43-04DF22A018F9}" dt="2022-09-16T12:33:48.290" v="226" actId="20577"/>
          <ac:spMkLst>
            <pc:docMk/>
            <pc:sldMk cId="800370545" sldId="622"/>
            <ac:spMk id="2" creationId="{00000000-0000-0000-0000-000000000000}"/>
          </ac:spMkLst>
        </pc:spChg>
        <pc:spChg chg="mod">
          <ac:chgData name="Peter M. Monadjemi" userId="9ae9ebc69f1290ae" providerId="Windows Live" clId="Web-{FC28757F-846C-4E6A-9F43-04DF22A018F9}" dt="2022-09-16T12:28:44.217" v="13" actId="20577"/>
          <ac:spMkLst>
            <pc:docMk/>
            <pc:sldMk cId="800370545" sldId="622"/>
            <ac:spMk id="5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dirty="0" err="1"/>
              <a:t>PowerShell</a:t>
            </a:r>
            <a:r>
              <a:rPr lang="de-DE" dirty="0"/>
              <a:t> 4.0 für Fortgeschrittene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5810-63E1-4B59-A734-5C9F014DFE59}" type="datetimeFigureOut">
              <a:rPr lang="de-DE" smtClean="0"/>
              <a:t>27.10.2024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3684666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/>
              <a:t>Autor: Peter </a:t>
            </a:r>
            <a:r>
              <a:rPr lang="de-DE" dirty="0" err="1"/>
              <a:t>Monadjemi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8B568-9AE1-43EF-BF56-CFF5E853C12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9964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777607" y="0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14B34-85EF-4E27-AA05-1A76B5B3CF3E}" type="datetimeFigureOut">
              <a:rPr lang="de-DE" smtClean="0"/>
              <a:t>27.10.2024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54075" y="744538"/>
            <a:ext cx="4960938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66909" y="4715153"/>
            <a:ext cx="533527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777607" y="9428583"/>
            <a:ext cx="2889938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F13633-32CE-4482-ADCD-255D4CD0FC7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9125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85364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980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22281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6868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2165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85082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9713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896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3569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01964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963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7388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193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5316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209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3608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3149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738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0393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822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623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227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F13633-32CE-4482-ADCD-255D4CD0FC77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149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hteck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de-DE"/>
              <a:t>Formatvorlage des Untertitelmasters durch Klicken bearbeiten</a:t>
            </a:r>
            <a:endParaRPr kumimoji="0" lang="en-US"/>
          </a:p>
        </p:txBody>
      </p:sp>
      <p:sp>
        <p:nvSpPr>
          <p:cNvPr id="28" name="Datumsplatzhalt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17" name="Fußzeilenplatzhalt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7" name="Rechteck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hteck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hteck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Autofit/>
          </a:bodyPr>
          <a:lstStyle>
            <a:lvl1pPr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0" lang="de-DE" dirty="0"/>
              <a:t>Titelmasterformat durch Klicken bearbeiten</a:t>
            </a:r>
            <a:endParaRPr kumimoji="0"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8156448" cy="365125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>
            <a:lvl1pPr>
              <a:defRPr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>
                <a:latin typeface="+mj-lt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 eaLnBrk="1" latinLnBrk="0" hangingPunct="1"/>
            <a:r>
              <a:rPr lang="de-DE" dirty="0"/>
              <a:t>Textmasterformat bearbeiten</a:t>
            </a:r>
          </a:p>
          <a:p>
            <a:pPr lvl="1" eaLnBrk="1" latinLnBrk="0" hangingPunct="1"/>
            <a:r>
              <a:rPr lang="de-DE" dirty="0"/>
              <a:t>Zweite Ebene</a:t>
            </a:r>
          </a:p>
          <a:p>
            <a:pPr lvl="2" eaLnBrk="1" latinLnBrk="0" hangingPunct="1"/>
            <a:r>
              <a:rPr lang="de-DE" dirty="0"/>
              <a:t>Dritte Ebene</a:t>
            </a:r>
          </a:p>
          <a:p>
            <a:pPr lvl="3" eaLnBrk="1" latinLnBrk="0" hangingPunct="1"/>
            <a:r>
              <a:rPr lang="de-DE" dirty="0"/>
              <a:t>Vierte Ebene</a:t>
            </a:r>
          </a:p>
          <a:p>
            <a:pPr lvl="4" eaLnBrk="1" latinLnBrk="0" hangingPunct="1"/>
            <a:r>
              <a:rPr lang="de-DE" dirty="0"/>
              <a:t>Fünfte Ebene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371600" y="3501008"/>
            <a:ext cx="7123113" cy="915417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de-DE" dirty="0"/>
              <a:t>Textmasterformat bearbeiten</a:t>
            </a:r>
          </a:p>
        </p:txBody>
      </p:sp>
      <p:sp>
        <p:nvSpPr>
          <p:cNvPr id="7" name="Rechteck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hteck 7"/>
          <p:cNvSpPr/>
          <p:nvPr/>
        </p:nvSpPr>
        <p:spPr>
          <a:xfrm>
            <a:off x="0" y="1916832"/>
            <a:ext cx="1295400" cy="43204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hteck 8"/>
          <p:cNvSpPr/>
          <p:nvPr/>
        </p:nvSpPr>
        <p:spPr>
          <a:xfrm>
            <a:off x="1371600" y="1890936"/>
            <a:ext cx="7772400" cy="139404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71600" y="1890936"/>
            <a:ext cx="7620000" cy="1394048"/>
          </a:xfrm>
        </p:spPr>
        <p:txBody>
          <a:bodyPr>
            <a:noAutofit/>
          </a:bodyPr>
          <a:lstStyle>
            <a:lvl1pPr algn="l">
              <a:buNone/>
              <a:defRPr sz="3200" b="0" cap="none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kumimoji="0" lang="de-DE" dirty="0"/>
              <a:t>Titelmasterformat durch Klicken bearbeiten</a:t>
            </a:r>
            <a:endParaRPr kumimoji="0" lang="en-US" dirty="0"/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fld id="{EF15F727-5546-4853-B171-EAA12838EC7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 dirty="0"/>
              <a:t>Titelmasterformat durch Klicken bearbeiten</a:t>
            </a:r>
            <a:endParaRPr kumimoji="0" lang="en-US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1" name="Inhaltsplatzhalt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endParaRPr lang="de-DE"/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9" name="Inhaltsplatzhalt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de-DE"/>
              <a:t>Textmasterformat bearbeiten</a:t>
            </a:r>
          </a:p>
          <a:p>
            <a:pPr lvl="1" eaLnBrk="1" latinLnBrk="0" hangingPunct="1"/>
            <a:r>
              <a:rPr lang="de-DE"/>
              <a:t>Zweite Ebene</a:t>
            </a:r>
          </a:p>
          <a:p>
            <a:pPr lvl="2" eaLnBrk="1" latinLnBrk="0" hangingPunct="1"/>
            <a:r>
              <a:rPr lang="de-DE"/>
              <a:t>Dritte Ebene</a:t>
            </a:r>
          </a:p>
          <a:p>
            <a:pPr lvl="3" eaLnBrk="1" latinLnBrk="0" hangingPunct="1"/>
            <a:r>
              <a:rPr lang="de-DE"/>
              <a:t>Vierte Ebene</a:t>
            </a:r>
          </a:p>
          <a:p>
            <a:pPr lvl="4" eaLnBrk="1" latinLnBrk="0" hangingPunct="1"/>
            <a:r>
              <a:rPr lang="de-DE"/>
              <a:t>Fünfte Ebene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de-DE"/>
              <a:t>Textmasterformat bearbeiten</a:t>
            </a:r>
          </a:p>
        </p:txBody>
      </p:sp>
      <p:sp>
        <p:nvSpPr>
          <p:cNvPr id="8" name="Rechteck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hteck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hteck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1" name="Rechteck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umsplatzhalt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endParaRPr lang="de-DE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de-DE"/>
              <a:t>Bild durch Klicken auf Symbol hinzufügen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platzhalt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de-DE"/>
              <a:t>Titelmasterformat durch Klicken bearbeiten</a:t>
            </a:r>
            <a:endParaRPr kumimoji="0" lang="en-US"/>
          </a:p>
        </p:txBody>
      </p:sp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de-DE"/>
              <a:t>Textmasterformat bearbeiten</a:t>
            </a:r>
          </a:p>
          <a:p>
            <a:pPr lvl="1" eaLnBrk="1" latinLnBrk="0" hangingPunct="1"/>
            <a:r>
              <a:rPr kumimoji="0" lang="de-DE"/>
              <a:t>Zweite Ebene</a:t>
            </a:r>
          </a:p>
          <a:p>
            <a:pPr lvl="2" eaLnBrk="1" latinLnBrk="0" hangingPunct="1"/>
            <a:r>
              <a:rPr kumimoji="0" lang="de-DE"/>
              <a:t>Dritte Ebene</a:t>
            </a:r>
          </a:p>
          <a:p>
            <a:pPr lvl="3" eaLnBrk="1" latinLnBrk="0" hangingPunct="1"/>
            <a:r>
              <a:rPr kumimoji="0" lang="de-DE"/>
              <a:t>Vierte Ebene</a:t>
            </a:r>
          </a:p>
          <a:p>
            <a:pPr lvl="4" eaLnBrk="1" latinLnBrk="0" hangingPunct="1"/>
            <a:r>
              <a:rPr kumimoji="0" lang="de-DE"/>
              <a:t>Fünfte Ebene</a:t>
            </a:r>
            <a:endParaRPr kumimoji="0" lang="en-US"/>
          </a:p>
        </p:txBody>
      </p:sp>
      <p:sp>
        <p:nvSpPr>
          <p:cNvPr id="14" name="Datumsplatzhalt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7" name="Rechteck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hteck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hteck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Foliennummernplatzhalt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EF15F727-5546-4853-B171-EAA12838EC71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mo11/MS112" TargetMode="Externa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yget.org/F/poshrepo/api/v2" TargetMode="Externa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2" Type="http://schemas.openxmlformats.org/officeDocument/2006/relationships/hyperlink" Target="mailto:pm@activetraining.d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67544" y="1916832"/>
            <a:ext cx="8352928" cy="2448272"/>
          </a:xfrm>
        </p:spPr>
        <p:txBody>
          <a:bodyPr>
            <a:normAutofit fontScale="90000"/>
          </a:bodyPr>
          <a:lstStyle/>
          <a:p>
            <a:pPr algn="ctr"/>
            <a:r>
              <a:rPr lang="de-DE" sz="5300" b="1" cap="none" dirty="0" err="1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de-DE" sz="5300" b="1" cap="none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ower</a:t>
            </a:r>
            <a:r>
              <a:rPr lang="de-DE" sz="5300" b="1" cap="none" dirty="0" err="1">
                <a:solidFill>
                  <a:srgbClr val="FFFF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</a:t>
            </a:r>
            <a:r>
              <a:rPr lang="de-DE" sz="5300" b="1" cap="none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hell</a:t>
            </a:r>
            <a:r>
              <a:rPr lang="de-DE" b="1" cap="none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de-DE" b="1" cap="none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für </a:t>
            </a:r>
            <a:r>
              <a:rPr lang="de-DE" cap="none" dirty="0" smtClean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Fort</a:t>
            </a:r>
            <a:r>
              <a:rPr lang="de-DE" cap="none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geschrittene</a:t>
            </a:r>
            <a:r>
              <a:rPr lang="de-DE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de-DE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/>
            </a:r>
            <a:br>
              <a:rPr lang="de-DE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de-DE" sz="3600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(</a:t>
            </a:r>
            <a:r>
              <a:rPr lang="de-DE" sz="3100" cap="none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MS </a:t>
            </a:r>
            <a:r>
              <a:rPr lang="de-DE" sz="3100" cap="none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113</a:t>
            </a:r>
            <a:r>
              <a:rPr lang="de-DE" sz="3600" cap="none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de-DE" sz="3600" cap="none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anchor="ctr">
            <a:normAutofit/>
          </a:bodyPr>
          <a:lstStyle/>
          <a:p>
            <a:r>
              <a:rPr lang="de-DE" sz="2400" dirty="0" smtClean="0"/>
              <a:t>v1.0.0 </a:t>
            </a:r>
            <a:r>
              <a:rPr lang="de-DE" sz="2400" dirty="0"/>
              <a:t>– </a:t>
            </a:r>
            <a:r>
              <a:rPr lang="de-DE" sz="2400" dirty="0" smtClean="0"/>
              <a:t>24/10/24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611560" y="5229200"/>
            <a:ext cx="2223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Peter </a:t>
            </a:r>
            <a:r>
              <a:rPr lang="de-DE" dirty="0" err="1"/>
              <a:t>Monadjemi</a:t>
            </a:r>
            <a:r>
              <a:rPr lang="de-DE" dirty="0"/>
              <a:t/>
            </a:r>
            <a:br>
              <a:rPr lang="de-DE" dirty="0"/>
            </a:br>
            <a:r>
              <a:rPr lang="de-DE" dirty="0" err="1"/>
              <a:t>pm@activetraining.de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999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89"/>
    </mc:Choice>
    <mc:Fallback xmlns="">
      <p:transition spd="slow" advTm="34089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 smtClean="0">
                <a:latin typeface="Verdana"/>
                <a:ea typeface="Verdana"/>
              </a:rPr>
              <a:t>Die Kursumgebung</a:t>
            </a:r>
            <a:endParaRPr lang="de-DE" sz="2800" dirty="0">
              <a:latin typeface="Verdana"/>
              <a:ea typeface="Verdana"/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de-DE" sz="2400" dirty="0" err="1" smtClean="0"/>
              <a:t>PowerShell</a:t>
            </a:r>
            <a:r>
              <a:rPr lang="de-DE" sz="2400" dirty="0" smtClean="0"/>
              <a:t> 7.4.x und Visual Studio Code müssen eventuell nachträglich installiert werden</a:t>
            </a:r>
          </a:p>
          <a:p>
            <a:r>
              <a:rPr lang="de-DE" sz="2400" dirty="0" smtClean="0">
                <a:ea typeface="Verdana"/>
              </a:rPr>
              <a:t>Das Y-Laufwerk als gemeinsame Dateiablage</a:t>
            </a:r>
          </a:p>
          <a:p>
            <a:r>
              <a:rPr lang="de-DE" sz="2400" dirty="0" smtClean="0">
                <a:ea typeface="Verdana"/>
              </a:rPr>
              <a:t>Es können nicht alle Apps installiert werden</a:t>
            </a:r>
            <a:endParaRPr lang="de-DE" sz="2400" dirty="0">
              <a:ea typeface="Verdana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6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611560" y="4581128"/>
            <a:ext cx="5763100" cy="125340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()]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([Parameter(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Mandatory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)][String]$Path)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5229200"/>
            <a:ext cx="3456384" cy="872357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89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Das [</a:t>
            </a:r>
            <a:r>
              <a:rPr lang="de-DE" sz="2800" dirty="0" err="1"/>
              <a:t>CmdletBinding</a:t>
            </a:r>
            <a:r>
              <a:rPr lang="de-DE" sz="2800" dirty="0"/>
              <a:t>]-Attribut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2980928"/>
          </a:xfrm>
        </p:spPr>
        <p:txBody>
          <a:bodyPr>
            <a:normAutofit/>
          </a:bodyPr>
          <a:lstStyle/>
          <a:p>
            <a:r>
              <a:rPr lang="de-DE" sz="2400" dirty="0"/>
              <a:t>Legt fest, dass die Parameterbindung einer </a:t>
            </a:r>
            <a:r>
              <a:rPr lang="de-DE" sz="2400" dirty="0" err="1"/>
              <a:t>Function</a:t>
            </a:r>
            <a:r>
              <a:rPr lang="de-DE" sz="2400" dirty="0"/>
              <a:t> wie bei einem </a:t>
            </a:r>
            <a:r>
              <a:rPr lang="de-DE" sz="2400" dirty="0" err="1"/>
              <a:t>Cmdlet</a:t>
            </a:r>
            <a:r>
              <a:rPr lang="de-DE" sz="2400" dirty="0"/>
              <a:t> durchgeführt wird:</a:t>
            </a:r>
          </a:p>
          <a:p>
            <a:pPr lvl="1"/>
            <a:r>
              <a:rPr lang="de-DE" sz="2000" dirty="0"/>
              <a:t>Es sind keine Argumente erlaubt, die keinem Parameter zugeordnet werden können</a:t>
            </a:r>
          </a:p>
          <a:p>
            <a:pPr lvl="1"/>
            <a:r>
              <a:rPr lang="de-DE" sz="2000" dirty="0"/>
              <a:t>Es stehen bei der </a:t>
            </a:r>
            <a:r>
              <a:rPr lang="de-DE" sz="2000" dirty="0" err="1"/>
              <a:t>Function</a:t>
            </a:r>
            <a:r>
              <a:rPr lang="de-DE" sz="2000" dirty="0"/>
              <a:t> die allgemeinen Parameter (</a:t>
            </a:r>
            <a:r>
              <a:rPr lang="de-DE" sz="2000" dirty="0" err="1"/>
              <a:t>ErrorAction</a:t>
            </a:r>
            <a:r>
              <a:rPr lang="de-DE" sz="2000" dirty="0"/>
              <a:t>, Verbose usw.) zur Verfügung</a:t>
            </a:r>
          </a:p>
          <a:p>
            <a:pPr lvl="1"/>
            <a:r>
              <a:rPr lang="de-DE" sz="2000" dirty="0"/>
              <a:t>Geht dem </a:t>
            </a:r>
            <a:r>
              <a:rPr lang="de-DE" sz="2000" dirty="0" err="1"/>
              <a:t>param</a:t>
            </a:r>
            <a:r>
              <a:rPr lang="de-DE" sz="2000" dirty="0"/>
              <a:t>-Befehl voraus (dieser ist obligatorisch)</a:t>
            </a:r>
          </a:p>
          <a:p>
            <a:pPr lvl="1"/>
            <a:r>
              <a:rPr lang="de-DE" sz="2000" dirty="0"/>
              <a:t>Wird  unter </a:t>
            </a:r>
            <a:r>
              <a:rPr lang="de-DE" sz="2000" b="1" dirty="0" err="1"/>
              <a:t>about_Functions_CmdletBindingAttribute</a:t>
            </a:r>
            <a:r>
              <a:rPr lang="de-DE" sz="2000" dirty="0"/>
              <a:t> beschrieben</a:t>
            </a:r>
          </a:p>
          <a:p>
            <a:pPr lvl="1"/>
            <a:endParaRPr lang="de-DE" sz="2000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586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Eigenschaften von [CmdletBinding]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56792"/>
            <a:ext cx="8229600" cy="4713387"/>
          </a:xfrm>
        </p:spPr>
        <p:txBody>
          <a:bodyPr>
            <a:normAutofit/>
          </a:bodyPr>
          <a:lstStyle/>
          <a:p>
            <a:r>
              <a:rPr lang="de-DE" sz="2400" dirty="0"/>
              <a:t>Besitzt mehrere Eigenschaften: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ConfirmImpact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=&lt;String&gt;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DefaultParameterSetName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=&lt;String&gt;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HelpURI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=&lt;URI&gt;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SupportsPaging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=&lt;Boolean&gt;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SupportsShouldProcess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=&lt;Boolean&gt;</a:t>
            </a:r>
          </a:p>
          <a:p>
            <a:pPr lvl="1"/>
            <a:r>
              <a:rPr lang="de-DE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PositionalBinding</a:t>
            </a:r>
            <a:r>
              <a:rPr lang="de-DE" sz="2000" dirty="0">
                <a:latin typeface="Consolas" panose="020B0609020204030204" pitchFamily="49" charset="0"/>
                <a:cs typeface="Consolas" panose="020B0609020204030204" pitchFamily="49" charset="0"/>
              </a:rPr>
              <a:t>=&lt;Boolean&gt;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0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SupportsShouldProcess-Eigenschaft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95933"/>
            <a:ext cx="8229600" cy="4713387"/>
          </a:xfrm>
        </p:spPr>
        <p:txBody>
          <a:bodyPr>
            <a:normAutofit/>
          </a:bodyPr>
          <a:lstStyle/>
          <a:p>
            <a:r>
              <a:rPr lang="de-DE" sz="2400" dirty="0"/>
              <a:t>Eine Eigenschaft von </a:t>
            </a:r>
            <a:r>
              <a:rPr lang="de-DE" sz="2400" b="1" dirty="0"/>
              <a:t>[</a:t>
            </a:r>
            <a:r>
              <a:rPr lang="de-DE" sz="2400" b="1" dirty="0" err="1"/>
              <a:t>CmdletBinding</a:t>
            </a:r>
            <a:r>
              <a:rPr lang="de-DE" sz="2400" b="1" dirty="0"/>
              <a:t>]</a:t>
            </a:r>
          </a:p>
          <a:p>
            <a:r>
              <a:rPr lang="de-DE" sz="2400" dirty="0"/>
              <a:t>Fügt die Parameter </a:t>
            </a:r>
            <a:r>
              <a:rPr lang="de-DE" sz="2400" b="1" dirty="0" err="1"/>
              <a:t>Confirm</a:t>
            </a:r>
            <a:r>
              <a:rPr lang="de-DE" sz="2400" dirty="0"/>
              <a:t> und </a:t>
            </a:r>
            <a:r>
              <a:rPr lang="de-DE" sz="2400" b="1" dirty="0" err="1"/>
              <a:t>WhatIf</a:t>
            </a:r>
            <a:r>
              <a:rPr lang="de-DE" sz="2400" dirty="0"/>
              <a:t> hinzu</a:t>
            </a:r>
          </a:p>
          <a:p>
            <a:r>
              <a:rPr lang="de-DE" sz="2400" dirty="0"/>
              <a:t>Setzt den </a:t>
            </a:r>
            <a:r>
              <a:rPr lang="de-DE" sz="2400" b="1" dirty="0" err="1"/>
              <a:t>Confirm</a:t>
            </a:r>
            <a:r>
              <a:rPr lang="de-DE" sz="2400" b="1" dirty="0"/>
              <a:t>-Parameter</a:t>
            </a:r>
            <a:r>
              <a:rPr lang="de-DE" sz="2400" dirty="0"/>
              <a:t> bei allen </a:t>
            </a:r>
            <a:r>
              <a:rPr lang="de-DE" sz="2400" dirty="0" err="1"/>
              <a:t>Cmdlets</a:t>
            </a:r>
            <a:r>
              <a:rPr lang="de-DE" sz="2400" dirty="0"/>
              <a:t>, die ihn anbieten, so dass jede Operation einzeln bestätigt werden muss</a:t>
            </a:r>
          </a:p>
          <a:p>
            <a:r>
              <a:rPr lang="de-DE" sz="2400" dirty="0"/>
              <a:t>Über </a:t>
            </a:r>
            <a:r>
              <a:rPr lang="de-DE" sz="2400" b="1" dirty="0"/>
              <a:t>$</a:t>
            </a:r>
            <a:r>
              <a:rPr lang="de-DE" sz="2400" b="1" dirty="0" err="1"/>
              <a:t>PSCmdlet.ShouldProcess</a:t>
            </a:r>
            <a:r>
              <a:rPr lang="de-DE" sz="2400" b="1" dirty="0"/>
              <a:t>()</a:t>
            </a:r>
            <a:r>
              <a:rPr lang="de-DE" sz="2400" dirty="0"/>
              <a:t> wird eine explizite Bestätigung angefordert  - für Befehle, ohne eingebautes </a:t>
            </a:r>
            <a:r>
              <a:rPr lang="de-DE" sz="2400" dirty="0" err="1"/>
              <a:t>Confirm</a:t>
            </a:r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51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Ein Beispiel für SupportsShouldProcess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8229600" cy="532656"/>
          </a:xfrm>
        </p:spPr>
        <p:txBody>
          <a:bodyPr>
            <a:normAutofit/>
          </a:bodyPr>
          <a:lstStyle/>
          <a:p>
            <a:r>
              <a:rPr lang="de-DE" sz="2400" dirty="0"/>
              <a:t>Ein Beispiel für </a:t>
            </a:r>
            <a:r>
              <a:rPr lang="de-DE" sz="2400" b="1" dirty="0" err="1"/>
              <a:t>Confirm</a:t>
            </a:r>
            <a:r>
              <a:rPr lang="de-DE" sz="2400" dirty="0"/>
              <a:t> bei </a:t>
            </a:r>
            <a:r>
              <a:rPr lang="de-DE" sz="2400" dirty="0" err="1"/>
              <a:t>Cmdlets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827584" y="2204864"/>
            <a:ext cx="5763100" cy="1807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Test-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SupportsShouldProcess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New-Item -Name Test.dat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ItemType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File | Out-Null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"Test.dat" | Remove-item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 Verbindung mit Pfeil 9"/>
          <p:cNvCxnSpPr/>
          <p:nvPr/>
        </p:nvCxnSpPr>
        <p:spPr>
          <a:xfrm flipH="1">
            <a:off x="2555776" y="3356992"/>
            <a:ext cx="72008" cy="36004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1691680" y="3212976"/>
            <a:ext cx="576064" cy="504056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2339752" y="4012264"/>
            <a:ext cx="0" cy="42484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2051720" y="4437112"/>
            <a:ext cx="4959100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Jedes </a:t>
            </a:r>
            <a:r>
              <a:rPr lang="de-DE" dirty="0" err="1"/>
              <a:t>Cmdlet</a:t>
            </a:r>
            <a:r>
              <a:rPr lang="de-DE" dirty="0"/>
              <a:t> mit </a:t>
            </a:r>
            <a:r>
              <a:rPr lang="de-DE" dirty="0" err="1"/>
              <a:t>Confirm</a:t>
            </a:r>
            <a:r>
              <a:rPr lang="de-DE" dirty="0"/>
              <a:t>-Parameter muss bestätigt werden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950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SupportsShouldProcess bei eigenen Aktionen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8229600" cy="676672"/>
          </a:xfrm>
        </p:spPr>
        <p:txBody>
          <a:bodyPr>
            <a:normAutofit/>
          </a:bodyPr>
          <a:lstStyle/>
          <a:p>
            <a:r>
              <a:rPr lang="de-DE" sz="2400" dirty="0"/>
              <a:t>Ein Beispiel für </a:t>
            </a:r>
            <a:r>
              <a:rPr lang="de-DE" sz="2400" b="1" dirty="0" err="1"/>
              <a:t>Confirm</a:t>
            </a:r>
            <a:r>
              <a:rPr lang="de-DE" sz="2400" dirty="0"/>
              <a:t> bei eigenen Aktionen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27584" y="2204864"/>
            <a:ext cx="5763100" cy="25460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Remove-Numbers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SupportsShouldProcess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[]]$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[]]$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($z in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PSCmdlet.ShouldProcess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("Element $z löschen?"))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-ne $z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229584" y="5013176"/>
            <a:ext cx="4789182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$a = 1..10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$r = 3,5,7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Remove-Numbers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$a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$r 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7" name="Gerade Verbindung mit Pfeil 6"/>
          <p:cNvCxnSpPr/>
          <p:nvPr/>
        </p:nvCxnSpPr>
        <p:spPr>
          <a:xfrm>
            <a:off x="3491880" y="3573016"/>
            <a:ext cx="1944216" cy="2016224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lipse 7"/>
          <p:cNvSpPr/>
          <p:nvPr/>
        </p:nvSpPr>
        <p:spPr>
          <a:xfrm>
            <a:off x="1979712" y="3284984"/>
            <a:ext cx="792088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509120"/>
            <a:ext cx="3180268" cy="859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054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Rolle von </a:t>
            </a:r>
            <a:r>
              <a:rPr lang="de-DE" sz="2800" dirty="0" err="1"/>
              <a:t>ConfirmImpact</a:t>
            </a:r>
            <a:r>
              <a:rPr lang="de-DE" sz="2800" dirty="0"/>
              <a:t> (1)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133055"/>
          </a:xfrm>
        </p:spPr>
        <p:txBody>
          <a:bodyPr>
            <a:noAutofit/>
          </a:bodyPr>
          <a:lstStyle/>
          <a:p>
            <a:r>
              <a:rPr lang="de-DE" sz="2400" dirty="0"/>
              <a:t>Weitere Eigenschaft von </a:t>
            </a:r>
            <a:r>
              <a:rPr lang="de-DE" sz="2400" b="1" dirty="0" err="1"/>
              <a:t>CmdletBinding</a:t>
            </a:r>
            <a:r>
              <a:rPr lang="de-DE" sz="2400" dirty="0"/>
              <a:t>()</a:t>
            </a:r>
          </a:p>
          <a:p>
            <a:r>
              <a:rPr lang="de-DE" sz="2400" dirty="0"/>
              <a:t>Legt fest, ob eine </a:t>
            </a:r>
            <a:r>
              <a:rPr lang="de-DE" sz="2400" dirty="0" err="1"/>
              <a:t>Confirm</a:t>
            </a:r>
            <a:r>
              <a:rPr lang="de-DE" sz="2400" dirty="0"/>
              <a:t>-Bestätigung angefordert wird</a:t>
            </a:r>
          </a:p>
          <a:p>
            <a:r>
              <a:rPr lang="de-DE" sz="2400" dirty="0"/>
              <a:t>Mögliche Werte sind: High, Medium und Low</a:t>
            </a:r>
          </a:p>
          <a:p>
            <a:r>
              <a:rPr lang="de-DE" sz="2400" dirty="0"/>
              <a:t>Die Entscheidung wird immer im Vergleich zur $</a:t>
            </a:r>
            <a:r>
              <a:rPr lang="de-DE" sz="2400" b="1" dirty="0" err="1"/>
              <a:t>ConfirmPreference</a:t>
            </a:r>
            <a:r>
              <a:rPr lang="de-DE" sz="2400" b="1" dirty="0"/>
              <a:t>-Variablen</a:t>
            </a:r>
            <a:r>
              <a:rPr lang="de-DE" sz="2400" dirty="0"/>
              <a:t> getroffen (Voreinstellung ist High)</a:t>
            </a:r>
          </a:p>
          <a:p>
            <a:r>
              <a:rPr lang="de-DE" sz="2400" dirty="0"/>
              <a:t>Spielt nur eine Rolle, wenn kein (!) </a:t>
            </a:r>
            <a:r>
              <a:rPr lang="de-DE" sz="2400" b="1" dirty="0" err="1"/>
              <a:t>Confirm</a:t>
            </a:r>
            <a:r>
              <a:rPr lang="de-DE" sz="2400" dirty="0"/>
              <a:t>-Parameter gesetzt wird</a:t>
            </a:r>
          </a:p>
          <a:p>
            <a:r>
              <a:rPr lang="de-DE" sz="2400" dirty="0"/>
              <a:t>In diesem Fall erfolgt eine Bestätigungsanforderung, wenn der bei </a:t>
            </a:r>
            <a:r>
              <a:rPr lang="de-DE" sz="2400" b="1" dirty="0" err="1"/>
              <a:t>ConfirmImpact</a:t>
            </a:r>
            <a:r>
              <a:rPr lang="de-DE" sz="2400" dirty="0"/>
              <a:t> angegebene Wert gleich oder höher als der Wert in </a:t>
            </a:r>
            <a:r>
              <a:rPr lang="de-DE" sz="2400" b="1" dirty="0"/>
              <a:t>$</a:t>
            </a:r>
            <a:r>
              <a:rPr lang="de-DE" sz="2400" b="1" dirty="0" err="1"/>
              <a:t>ConfirmPreference</a:t>
            </a:r>
            <a:r>
              <a:rPr lang="de-DE" sz="2400" dirty="0"/>
              <a:t> ist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827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Rolle von </a:t>
            </a:r>
            <a:r>
              <a:rPr lang="de-DE" sz="2800" dirty="0" err="1"/>
              <a:t>ConfirmImpact</a:t>
            </a:r>
            <a:r>
              <a:rPr lang="de-DE" sz="2800" dirty="0"/>
              <a:t> (2)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8229600" cy="532656"/>
          </a:xfrm>
        </p:spPr>
        <p:txBody>
          <a:bodyPr>
            <a:normAutofit/>
          </a:bodyPr>
          <a:lstStyle/>
          <a:p>
            <a:r>
              <a:rPr lang="de-DE" sz="2400" dirty="0"/>
              <a:t>Beispiel für die </a:t>
            </a:r>
            <a:r>
              <a:rPr lang="de-DE" sz="2400" b="1" dirty="0" err="1"/>
              <a:t>ConfirmImpact</a:t>
            </a:r>
            <a:r>
              <a:rPr lang="de-DE" sz="2400" dirty="0"/>
              <a:t>-Eigenschaft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27584" y="2204864"/>
            <a:ext cx="6768752" cy="25460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 Remove-Number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SupportsShouldProcess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ConfirmImpact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="Medium")]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[]]$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[]]$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($z in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PSCmdlet.ShouldProcess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("Element $z löschen?"))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-ne $z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BaseArray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 flipH="1">
            <a:off x="2339752" y="4750927"/>
            <a:ext cx="720080" cy="910321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/>
          <p:nvPr/>
        </p:nvCxnSpPr>
        <p:spPr>
          <a:xfrm>
            <a:off x="5148064" y="4750927"/>
            <a:ext cx="648072" cy="910321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971600" y="4941168"/>
            <a:ext cx="2495285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ConfirmPreference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="Medium“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716016" y="4947419"/>
            <a:ext cx="2325367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ConfirmPreference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="High“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1115616" y="5691216"/>
            <a:ext cx="2835122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Entfernen muss bestätigt werden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075148" y="5691216"/>
            <a:ext cx="266520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Keine Bestätigungsanforderung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907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Abarbeiten der Pipeline (1)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556792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/>
              <a:t>Jede </a:t>
            </a:r>
            <a:r>
              <a:rPr lang="de-DE" sz="2400" dirty="0" err="1"/>
              <a:t>Function</a:t>
            </a:r>
            <a:r>
              <a:rPr lang="de-DE" sz="2400" dirty="0"/>
              <a:t> besteht aus drei </a:t>
            </a:r>
            <a:r>
              <a:rPr lang="de-DE" sz="2400" dirty="0" err="1"/>
              <a:t>Scriptblöcken</a:t>
            </a:r>
            <a:endParaRPr lang="de-DE" sz="2400" dirty="0"/>
          </a:p>
          <a:p>
            <a:pPr lvl="1"/>
            <a:r>
              <a:rPr lang="de-DE" sz="2000" b="1" dirty="0"/>
              <a:t>Begin</a:t>
            </a:r>
            <a:r>
              <a:rPr lang="de-DE" sz="2000" dirty="0"/>
              <a:t> -  wird vor der Pipeline-Abarbeitung 1x ausgeführt</a:t>
            </a:r>
          </a:p>
          <a:p>
            <a:pPr lvl="1"/>
            <a:r>
              <a:rPr lang="de-DE" sz="2000" b="1" dirty="0" err="1"/>
              <a:t>Process</a:t>
            </a:r>
            <a:r>
              <a:rPr lang="de-DE" sz="2000" dirty="0"/>
              <a:t> – wird für jedes Objekt in der Pipeline ausgeführt</a:t>
            </a:r>
          </a:p>
          <a:p>
            <a:pPr lvl="1"/>
            <a:r>
              <a:rPr lang="de-DE" sz="2000" b="1" dirty="0"/>
              <a:t>End</a:t>
            </a:r>
            <a:r>
              <a:rPr lang="de-DE" sz="2000" dirty="0"/>
              <a:t> – wird am Ende der Pipeline-Abarbeitung 1x ausgeführt</a:t>
            </a:r>
          </a:p>
          <a:p>
            <a:r>
              <a:rPr lang="de-DE" sz="2400" dirty="0"/>
              <a:t>Damit kann in die </a:t>
            </a:r>
            <a:r>
              <a:rPr lang="de-DE" sz="2400" dirty="0" err="1"/>
              <a:t>Function</a:t>
            </a:r>
            <a:r>
              <a:rPr lang="de-DE" sz="2400" dirty="0"/>
              <a:t> „</a:t>
            </a:r>
            <a:r>
              <a:rPr lang="de-DE" sz="2400" dirty="0" err="1"/>
              <a:t>gepiped</a:t>
            </a:r>
            <a:r>
              <a:rPr lang="de-DE" sz="2400" dirty="0"/>
              <a:t>“ werden</a:t>
            </a:r>
          </a:p>
          <a:p>
            <a:r>
              <a:rPr lang="de-DE" sz="2400" b="1" dirty="0"/>
              <a:t>Begin</a:t>
            </a:r>
            <a:r>
              <a:rPr lang="de-DE" sz="2400" dirty="0"/>
              <a:t> und </a:t>
            </a:r>
            <a:r>
              <a:rPr lang="de-DE" sz="2400" b="1" dirty="0"/>
              <a:t>End</a:t>
            </a:r>
            <a:r>
              <a:rPr lang="de-DE" sz="2400" dirty="0"/>
              <a:t> sind optional</a:t>
            </a:r>
          </a:p>
          <a:p>
            <a:r>
              <a:rPr lang="de-DE" sz="2400" b="1" dirty="0"/>
              <a:t>Wichtig</a:t>
            </a:r>
            <a:r>
              <a:rPr lang="de-DE" sz="2400" dirty="0"/>
              <a:t>: Wird der </a:t>
            </a:r>
            <a:r>
              <a:rPr lang="de-DE" sz="2400" b="1" dirty="0" err="1"/>
              <a:t>process</a:t>
            </a:r>
            <a:r>
              <a:rPr lang="de-DE" sz="2400" dirty="0"/>
              <a:t>-Block verwendet, kann die </a:t>
            </a:r>
            <a:r>
              <a:rPr lang="de-DE" sz="2400" dirty="0" err="1"/>
              <a:t>Function</a:t>
            </a:r>
            <a:r>
              <a:rPr lang="de-DE" sz="2400" dirty="0"/>
              <a:t> keine Befehle außerhalb eines </a:t>
            </a:r>
            <a:r>
              <a:rPr lang="de-DE" sz="2400" b="1" dirty="0" err="1"/>
              <a:t>begin</a:t>
            </a:r>
            <a:r>
              <a:rPr lang="de-DE" sz="2400" dirty="0"/>
              <a:t>-, </a:t>
            </a:r>
            <a:r>
              <a:rPr lang="de-DE" sz="2400" b="1" dirty="0" err="1"/>
              <a:t>process</a:t>
            </a:r>
            <a:r>
              <a:rPr lang="de-DE" sz="2400" dirty="0"/>
              <a:t>- oder </a:t>
            </a:r>
            <a:r>
              <a:rPr lang="de-DE" sz="2400" b="1" dirty="0"/>
              <a:t>end</a:t>
            </a:r>
            <a:r>
              <a:rPr lang="de-DE" sz="2400" dirty="0"/>
              <a:t>-Blocks enthalten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541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Abarbeiten der Pipeline (2)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32656"/>
          </a:xfrm>
        </p:spPr>
        <p:txBody>
          <a:bodyPr>
            <a:normAutofit/>
          </a:bodyPr>
          <a:lstStyle/>
          <a:p>
            <a:r>
              <a:rPr lang="de-DE" sz="2400" dirty="0"/>
              <a:t>Ein Beispiel für eine Pipeline-</a:t>
            </a:r>
            <a:r>
              <a:rPr lang="de-DE" sz="2400" dirty="0" err="1"/>
              <a:t>Function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755576" y="2348880"/>
            <a:ext cx="7560840" cy="100718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&lt;#</a:t>
            </a: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.Synopsis</a:t>
            </a: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Beispiel für eine Pipeline-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endParaRPr lang="de-DE" sz="14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#&gt;</a:t>
            </a:r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536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Pipeline abarbeiten per Skript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4664"/>
          </a:xfrm>
        </p:spPr>
        <p:txBody>
          <a:bodyPr>
            <a:normAutofit/>
          </a:bodyPr>
          <a:lstStyle/>
          <a:p>
            <a:r>
              <a:rPr lang="de-DE" sz="2400" dirty="0"/>
              <a:t>Auch Skripte können die Pipeline abarbeiten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27584" y="2204864"/>
            <a:ext cx="7560840" cy="31000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&lt;#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.Synopsis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Beispiel für ein Pipeline-Script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#&gt;</a:t>
            </a:r>
          </a:p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([Parameter(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ValueFromPipelineByPropertyName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)][Alias("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PSPath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")][String]$Path, 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[Double]$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SpeicherkostenMB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=0.8)</a:t>
            </a:r>
          </a:p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Get-ChildItem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-Path $Path -Directory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Recurse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GroesseMB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Get-ChildItem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-Path 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-File | 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Measure-Object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-Property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/ 1MB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$Speicherkosten =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GroesseMB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SpeicherkostenMB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New-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TypeName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PSObject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-Property @{Pfad=$_.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FullName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        Speicherkosten=$Speicherkosten}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27584" y="5461882"/>
            <a:ext cx="7344816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Get-ChildItem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–Path 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C:\2017 | Speicherkosten.ps1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109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80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>
                <a:latin typeface="Verdana"/>
                <a:ea typeface="Verdana"/>
              </a:rPr>
              <a:t>Kein Admin?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de-DE" sz="2400" dirty="0"/>
              <a:t>Alle Beispiele gehen von einer „Admin-Shell“ aus</a:t>
            </a:r>
          </a:p>
          <a:p>
            <a:r>
              <a:rPr lang="de-DE" sz="2400" dirty="0">
                <a:ea typeface="Verdana"/>
              </a:rPr>
              <a:t>Die meisten Beispiele funktionieren aber auch </a:t>
            </a:r>
            <a:r>
              <a:rPr lang="de-DE" sz="2400" b="1" dirty="0">
                <a:ea typeface="Verdana"/>
              </a:rPr>
              <a:t>ohne </a:t>
            </a:r>
            <a:r>
              <a:rPr lang="de-DE" sz="2400" dirty="0">
                <a:ea typeface="Verdana"/>
              </a:rPr>
              <a:t>eine Administratorberechtigung</a:t>
            </a:r>
          </a:p>
          <a:p>
            <a:r>
              <a:rPr lang="de-DE" sz="2400" b="1" dirty="0">
                <a:ea typeface="Verdana"/>
              </a:rPr>
              <a:t>Ausnahmen</a:t>
            </a:r>
            <a:r>
              <a:rPr lang="de-DE" sz="2400" dirty="0">
                <a:ea typeface="Verdana"/>
              </a:rPr>
              <a:t>: PS-</a:t>
            </a:r>
            <a:r>
              <a:rPr lang="de-DE" sz="2400" dirty="0" err="1">
                <a:ea typeface="Verdana"/>
              </a:rPr>
              <a:t>Remoting</a:t>
            </a:r>
            <a:r>
              <a:rPr lang="de-DE" sz="2400" dirty="0">
                <a:ea typeface="Verdana"/>
              </a:rPr>
              <a:t>, Zugriff auf den HKLM-Zweig der Registry, Systemdienste starten/stoppen, Schreibzugriff auf bestimmte Verzeichnisse usw.</a:t>
            </a:r>
          </a:p>
          <a:p>
            <a:r>
              <a:rPr lang="de-DE" sz="2400" dirty="0"/>
              <a:t>In einigen Fällen gibt es eine Lösung, z.B. der </a:t>
            </a:r>
            <a:r>
              <a:rPr lang="de-DE" sz="2400" dirty="0" err="1">
                <a:solidFill>
                  <a:srgbClr val="0070C0"/>
                </a:solidFill>
              </a:rPr>
              <a:t>Scope</a:t>
            </a:r>
            <a:r>
              <a:rPr lang="de-DE" sz="2400" dirty="0"/>
              <a:t>-Parameter bei </a:t>
            </a:r>
            <a:r>
              <a:rPr lang="de-DE" sz="2400" dirty="0">
                <a:solidFill>
                  <a:srgbClr val="00B050"/>
                </a:solidFill>
              </a:rPr>
              <a:t>Set-</a:t>
            </a:r>
            <a:r>
              <a:rPr lang="de-DE" sz="2400" dirty="0" err="1">
                <a:solidFill>
                  <a:srgbClr val="00B050"/>
                </a:solidFill>
              </a:rPr>
              <a:t>ExecutionPolicy</a:t>
            </a:r>
            <a:r>
              <a:rPr lang="de-DE" sz="2400" dirty="0"/>
              <a:t> oder </a:t>
            </a:r>
            <a:r>
              <a:rPr lang="de-DE" sz="2400" dirty="0" err="1">
                <a:solidFill>
                  <a:srgbClr val="00B050"/>
                </a:solidFill>
              </a:rPr>
              <a:t>Install</a:t>
            </a:r>
            <a:r>
              <a:rPr lang="de-DE" sz="2400" dirty="0">
                <a:solidFill>
                  <a:srgbClr val="00B050"/>
                </a:solidFill>
              </a:rPr>
              <a:t>-Module</a:t>
            </a:r>
          </a:p>
          <a:p>
            <a:r>
              <a:rPr lang="de-DE" sz="2400" b="1" dirty="0">
                <a:ea typeface="Verdana"/>
              </a:rPr>
              <a:t>Wichtig</a:t>
            </a:r>
            <a:r>
              <a:rPr lang="de-DE" sz="2400" dirty="0">
                <a:ea typeface="Verdana"/>
              </a:rPr>
              <a:t>: Module können daher in der Regel ohne "</a:t>
            </a:r>
            <a:r>
              <a:rPr lang="de-DE" sz="2400" dirty="0" err="1">
                <a:ea typeface="Verdana"/>
              </a:rPr>
              <a:t>Adminberechtigung</a:t>
            </a:r>
            <a:r>
              <a:rPr lang="de-DE" sz="2400" dirty="0">
                <a:ea typeface="Verdana"/>
              </a:rPr>
              <a:t>" installiert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34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</a:t>
            </a:r>
            <a:r>
              <a:rPr lang="de-DE" sz="2800" dirty="0" smtClean="0"/>
              <a:t>zum Thema </a:t>
            </a:r>
            <a:r>
              <a:rPr lang="de-DE" sz="2800" dirty="0" err="1" smtClean="0"/>
              <a:t>Advanced</a:t>
            </a:r>
            <a:r>
              <a:rPr lang="de-DE" sz="2800" dirty="0" smtClean="0"/>
              <a:t> </a:t>
            </a:r>
            <a:r>
              <a:rPr lang="de-DE" sz="2800" dirty="0" err="1" smtClean="0"/>
              <a:t>Functions</a:t>
            </a:r>
            <a:r>
              <a:rPr lang="de-DE" sz="2800" dirty="0" smtClean="0"/>
              <a:t> (1)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Ausgangspunkt ist die </a:t>
            </a:r>
            <a:r>
              <a:rPr lang="de-DE" sz="2400" dirty="0" err="1"/>
              <a:t>Function</a:t>
            </a:r>
            <a:r>
              <a:rPr lang="de-DE" sz="2400" dirty="0"/>
              <a:t> </a:t>
            </a:r>
            <a:r>
              <a:rPr lang="de-DE" sz="2400" b="1" dirty="0" err="1"/>
              <a:t>Get-StorageCost</a:t>
            </a:r>
            <a:r>
              <a:rPr lang="de-DE" sz="2400" b="1" dirty="0"/>
              <a:t>,</a:t>
            </a:r>
            <a:r>
              <a:rPr lang="de-DE" sz="2400" dirty="0"/>
              <a:t> welche die Speicherkosten für ein Verzeichnis berechnet (zu finden im Übungsordner)</a:t>
            </a:r>
          </a:p>
          <a:p>
            <a:r>
              <a:rPr lang="de-DE" sz="2400" dirty="0"/>
              <a:t>Wie kann die </a:t>
            </a:r>
            <a:r>
              <a:rPr lang="de-DE" sz="2400" dirty="0" err="1"/>
              <a:t>Function</a:t>
            </a:r>
            <a:r>
              <a:rPr lang="de-DE" sz="2400" dirty="0"/>
              <a:t> „pipelinefähig“ gemacht werden, so dass der Aufruf in  möglich ist?</a:t>
            </a:r>
          </a:p>
          <a:p>
            <a:r>
              <a:rPr lang="de-DE" sz="2400" b="1" dirty="0"/>
              <a:t>Tipp</a:t>
            </a:r>
            <a:r>
              <a:rPr lang="de-DE" sz="2400" dirty="0"/>
              <a:t>: Es geht um den </a:t>
            </a:r>
            <a:r>
              <a:rPr lang="de-DE" sz="2400" b="1" dirty="0"/>
              <a:t>Path</a:t>
            </a:r>
            <a:r>
              <a:rPr lang="de-DE" sz="2400" dirty="0"/>
              <a:t>-Parameter</a:t>
            </a:r>
          </a:p>
          <a:p>
            <a:r>
              <a:rPr lang="de-DE" sz="2400" b="1" dirty="0"/>
              <a:t>Hinweis 1</a:t>
            </a:r>
            <a:r>
              <a:rPr lang="de-DE" sz="2400" dirty="0"/>
              <a:t>: Einem Parameter kann per [Aliase("Aliasname")] ein Aliasname gegeben werden</a:t>
            </a:r>
          </a:p>
          <a:p>
            <a:r>
              <a:rPr lang="de-DE" sz="2400" b="1" dirty="0"/>
              <a:t>Hinweis 2</a:t>
            </a:r>
            <a:r>
              <a:rPr lang="de-DE" sz="2400" dirty="0"/>
              <a:t>: Damit eine </a:t>
            </a:r>
            <a:r>
              <a:rPr lang="de-DE" sz="2400" dirty="0" err="1"/>
              <a:t>Function</a:t>
            </a:r>
            <a:r>
              <a:rPr lang="de-DE" sz="2400" dirty="0"/>
              <a:t> die Pipeline vollständig abarbeitet, benötigt sie einen </a:t>
            </a:r>
            <a:r>
              <a:rPr lang="de-DE" sz="2400" dirty="0" err="1"/>
              <a:t>Process</a:t>
            </a:r>
            <a:r>
              <a:rPr lang="de-DE" sz="2400" dirty="0"/>
              <a:t>-Block</a:t>
            </a:r>
          </a:p>
          <a:p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6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zum Thema </a:t>
            </a:r>
            <a:r>
              <a:rPr lang="de-DE" sz="2800" dirty="0" err="1"/>
              <a:t>Advanced</a:t>
            </a:r>
            <a:r>
              <a:rPr lang="de-DE" sz="2800" dirty="0"/>
              <a:t> </a:t>
            </a:r>
            <a:r>
              <a:rPr lang="de-DE" sz="2800" dirty="0" err="1"/>
              <a:t>Functions</a:t>
            </a:r>
            <a:r>
              <a:rPr lang="de-DE" sz="2800" dirty="0"/>
              <a:t> </a:t>
            </a:r>
            <a:r>
              <a:rPr lang="de-DE" sz="2800" dirty="0" smtClean="0"/>
              <a:t>(2)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 smtClean="0"/>
              <a:t>Aufgabe:</a:t>
            </a:r>
            <a:r>
              <a:rPr lang="de-DE" sz="2400" dirty="0" smtClean="0"/>
              <a:t> Erstellen einer </a:t>
            </a:r>
            <a:r>
              <a:rPr lang="de-DE" sz="2400" dirty="0" err="1" smtClean="0"/>
              <a:t>Function</a:t>
            </a:r>
            <a:r>
              <a:rPr lang="de-DE" sz="2400" dirty="0" smtClean="0"/>
              <a:t> mit dem Namen „</a:t>
            </a:r>
            <a:r>
              <a:rPr lang="de-DE" sz="2400" dirty="0" err="1" smtClean="0"/>
              <a:t>Choose</a:t>
            </a:r>
            <a:r>
              <a:rPr lang="de-DE" sz="2400" dirty="0" smtClean="0"/>
              <a:t>“</a:t>
            </a:r>
          </a:p>
          <a:p>
            <a:r>
              <a:rPr lang="de-DE" sz="2400" dirty="0" smtClean="0"/>
              <a:t>Der </a:t>
            </a:r>
            <a:r>
              <a:rPr lang="de-DE" sz="2400" dirty="0" err="1" smtClean="0"/>
              <a:t>Function</a:t>
            </a:r>
            <a:r>
              <a:rPr lang="de-DE" sz="2400" dirty="0" smtClean="0"/>
              <a:t> wird ein Array übergeben, die Rückgabe ist ein per „Zufallsgenerator“ (</a:t>
            </a:r>
            <a:r>
              <a:rPr lang="de-DE" sz="2400" dirty="0" err="1" smtClean="0"/>
              <a:t>Get</a:t>
            </a:r>
            <a:r>
              <a:rPr lang="de-DE" sz="2400" dirty="0" smtClean="0"/>
              <a:t>-Random) ausgewähltes Element</a:t>
            </a:r>
          </a:p>
          <a:p>
            <a:r>
              <a:rPr lang="de-DE" sz="2400" b="1" dirty="0" smtClean="0"/>
              <a:t>Erweiterung</a:t>
            </a:r>
            <a:r>
              <a:rPr lang="de-DE" sz="2400" dirty="0" smtClean="0"/>
              <a:t>: Über einen weiteren Parameter (Anzahl) kann die Anzahl der Elemente ausgewählt werden, der </a:t>
            </a:r>
            <a:r>
              <a:rPr lang="de-DE" sz="2400" dirty="0" err="1" smtClean="0"/>
              <a:t>Defaultwert</a:t>
            </a:r>
            <a:r>
              <a:rPr lang="de-DE" sz="2400" dirty="0" smtClean="0"/>
              <a:t> soll 1 sein</a:t>
            </a:r>
          </a:p>
          <a:p>
            <a:r>
              <a:rPr lang="de-DE" sz="2400" b="1" dirty="0" smtClean="0"/>
              <a:t>Frage</a:t>
            </a:r>
            <a:r>
              <a:rPr lang="de-DE" sz="2400" dirty="0" smtClean="0"/>
              <a:t>: Muss überprüft werden, ob die Anzahl die Größe des Array übersteigt?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161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Eine Advanced Function besitzt eine erweiterte Parameter-Deklaration</a:t>
            </a:r>
          </a:p>
          <a:p>
            <a:r>
              <a:rPr lang="de-DE" sz="2400" dirty="0"/>
              <a:t>Parameter-Attribute – Erweitern eine Parameter-Deklaration</a:t>
            </a:r>
          </a:p>
          <a:p>
            <a:r>
              <a:rPr lang="de-DE" sz="2400" b="1" dirty="0"/>
              <a:t>[Parameter(Mandatory=$true)] </a:t>
            </a:r>
            <a:r>
              <a:rPr lang="de-DE" sz="2400" dirty="0"/>
              <a:t>– Parameter wird zum Pflichtparameter</a:t>
            </a:r>
          </a:p>
          <a:p>
            <a:r>
              <a:rPr lang="de-DE" sz="2400" dirty="0"/>
              <a:t>Über das </a:t>
            </a:r>
            <a:r>
              <a:rPr lang="de-DE" sz="2400" b="1" dirty="0"/>
              <a:t>[Parameter]-</a:t>
            </a:r>
            <a:r>
              <a:rPr lang="de-DE" sz="2400" dirty="0"/>
              <a:t>Attribut wird ein Parameter pipeline-bindungsfähig</a:t>
            </a:r>
          </a:p>
          <a:p>
            <a:r>
              <a:rPr lang="de-DE" sz="2400" dirty="0"/>
              <a:t>Auch eine Parametervalidierung ist über Attribute möglich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894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Quiz (1)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Welche Schreibweise für die Festlegung eines Pflichtparameters ist korrekt?</a:t>
            </a:r>
            <a:endParaRPr lang="de-DE" sz="2400" dirty="0"/>
          </a:p>
        </p:txBody>
      </p:sp>
      <p:sp>
        <p:nvSpPr>
          <p:cNvPr id="5" name="Abgerundetes Rechteck 4"/>
          <p:cNvSpPr/>
          <p:nvPr/>
        </p:nvSpPr>
        <p:spPr>
          <a:xfrm>
            <a:off x="1403648" y="2780928"/>
            <a:ext cx="6984776" cy="309224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2051720" y="2996952"/>
            <a:ext cx="5976664" cy="20313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[</a:t>
            </a:r>
            <a:r>
              <a:rPr lang="de-DE" dirty="0" err="1" smtClean="0"/>
              <a:t>Mandatory</a:t>
            </a:r>
            <a:r>
              <a:rPr lang="de-DE" dirty="0" smtClean="0"/>
              <a:t>=$</a:t>
            </a:r>
            <a:r>
              <a:rPr lang="de-DE" dirty="0" err="1" smtClean="0"/>
              <a:t>true</a:t>
            </a:r>
            <a:r>
              <a:rPr lang="de-DE" dirty="0" smtClean="0"/>
              <a:t>]$Path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[</a:t>
            </a:r>
            <a:r>
              <a:rPr lang="de-DE" dirty="0" err="1" smtClean="0"/>
              <a:t>Parameter.Mandatory</a:t>
            </a:r>
            <a:r>
              <a:rPr lang="de-DE" dirty="0"/>
              <a:t>=$</a:t>
            </a:r>
            <a:r>
              <a:rPr lang="de-DE" dirty="0" err="1"/>
              <a:t>true</a:t>
            </a:r>
            <a:r>
              <a:rPr lang="de-DE" dirty="0"/>
              <a:t>]$Path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/>
              <a:t>[</a:t>
            </a:r>
            <a:r>
              <a:rPr lang="de-DE" dirty="0" smtClean="0"/>
              <a:t>Parameter(</a:t>
            </a:r>
            <a:r>
              <a:rPr lang="de-DE" dirty="0" err="1" smtClean="0"/>
              <a:t>Mandatory</a:t>
            </a:r>
            <a:r>
              <a:rPr lang="de-DE" dirty="0" smtClean="0"/>
              <a:t>=$</a:t>
            </a:r>
            <a:r>
              <a:rPr lang="de-DE" dirty="0" err="1" smtClean="0"/>
              <a:t>true</a:t>
            </a:r>
            <a:r>
              <a:rPr lang="de-DE" dirty="0" smtClean="0"/>
              <a:t>)]$Path</a:t>
            </a:r>
            <a:br>
              <a:rPr lang="de-DE" dirty="0" smtClean="0"/>
            </a:b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/>
              <a:t>[Parameter(</a:t>
            </a:r>
            <a:r>
              <a:rPr lang="de-DE" dirty="0" err="1"/>
              <a:t>Mandatory</a:t>
            </a:r>
            <a:r>
              <a:rPr lang="de-DE" dirty="0"/>
              <a:t>=$</a:t>
            </a:r>
            <a:r>
              <a:rPr lang="de-DE" dirty="0" err="1"/>
              <a:t>true</a:t>
            </a:r>
            <a:r>
              <a:rPr lang="de-DE" dirty="0" smtClean="0"/>
              <a:t>)][String]$Path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138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</a:t>
            </a:r>
            <a:r>
              <a:rPr lang="de-DE" dirty="0" smtClean="0"/>
              <a:t>(2)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Antwort: c und d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15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7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Umgang mit Modulen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8833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Was ist ein Modul?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484784"/>
            <a:ext cx="8229600" cy="4785395"/>
          </a:xfrm>
        </p:spPr>
        <p:txBody>
          <a:bodyPr>
            <a:normAutofit/>
          </a:bodyPr>
          <a:lstStyle/>
          <a:p>
            <a:r>
              <a:rPr lang="de-DE" sz="2400" dirty="0"/>
              <a:t>Ein Modul ist ein Verzeichnis, dessen Inhalt beim Importieren des Moduls in die </a:t>
            </a:r>
            <a:r>
              <a:rPr lang="de-DE" sz="2400" dirty="0" err="1"/>
              <a:t>PowerShell</a:t>
            </a:r>
            <a:r>
              <a:rPr lang="de-DE" sz="2400" dirty="0"/>
              <a:t>-Sitzung geladen wird</a:t>
            </a:r>
          </a:p>
          <a:p>
            <a:r>
              <a:rPr lang="de-DE" sz="2400" dirty="0"/>
              <a:t>Ein Modulverzeichnis enthält verschiedene Dateitypen (in der Regel Psm1-, Psd1-, Psxml1- und </a:t>
            </a:r>
            <a:r>
              <a:rPr lang="de-DE" sz="2400" dirty="0" err="1"/>
              <a:t>Dll</a:t>
            </a:r>
            <a:r>
              <a:rPr lang="de-DE" sz="2400" dirty="0"/>
              <a:t>-Dateien)</a:t>
            </a:r>
          </a:p>
          <a:p>
            <a:r>
              <a:rPr lang="de-DE" sz="2400" dirty="0"/>
              <a:t>Ein Modulverzeichnis kann sich in einem beliebigen Verzeichnis befinden</a:t>
            </a:r>
          </a:p>
          <a:p>
            <a:r>
              <a:rPr lang="de-DE" sz="2400" dirty="0"/>
              <a:t>Damit ein Modul implizit geladen werden kann, muss die Umgebungsvariable </a:t>
            </a:r>
            <a:r>
              <a:rPr lang="de-DE" sz="2400" b="1" dirty="0"/>
              <a:t>$</a:t>
            </a:r>
            <a:r>
              <a:rPr lang="de-DE" sz="2400" b="1" dirty="0" err="1"/>
              <a:t>PSModulePath</a:t>
            </a:r>
            <a:r>
              <a:rPr lang="de-DE" sz="2400" b="1" dirty="0"/>
              <a:t> </a:t>
            </a:r>
            <a:r>
              <a:rPr lang="de-DE" sz="2400" dirty="0"/>
              <a:t>den Pfad des Elternverzeichnisses enthalten</a:t>
            </a:r>
          </a:p>
          <a:p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1750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Module laden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95933"/>
            <a:ext cx="8229600" cy="4857403"/>
          </a:xfrm>
        </p:spPr>
        <p:txBody>
          <a:bodyPr>
            <a:normAutofit/>
          </a:bodyPr>
          <a:lstStyle/>
          <a:p>
            <a:r>
              <a:rPr lang="de-DE" sz="2400" dirty="0"/>
              <a:t>Ein Modul wird in der Regel implizit geladen, z.B. durch Ausführen einer </a:t>
            </a:r>
            <a:r>
              <a:rPr lang="de-DE" sz="2400" dirty="0" err="1"/>
              <a:t>Function</a:t>
            </a:r>
            <a:r>
              <a:rPr lang="de-DE" sz="2400" dirty="0"/>
              <a:t>, die in einem der Ps1-Dateien im Modulverzeichnis enthalten ist</a:t>
            </a:r>
          </a:p>
          <a:p>
            <a:r>
              <a:rPr lang="de-DE" sz="2400" dirty="0"/>
              <a:t>Voraussetzung ist, dass das Elternverzeichnis über $</a:t>
            </a:r>
            <a:r>
              <a:rPr lang="de-DE" sz="2400" b="1" dirty="0" err="1"/>
              <a:t>PSModulePath</a:t>
            </a:r>
            <a:r>
              <a:rPr lang="de-DE" sz="2400" dirty="0"/>
              <a:t> gefunden werden kann</a:t>
            </a:r>
          </a:p>
          <a:p>
            <a:r>
              <a:rPr lang="de-DE" sz="2400" dirty="0"/>
              <a:t>Ansonsten wird ein Modul über </a:t>
            </a:r>
            <a:r>
              <a:rPr lang="de-DE" sz="2400" b="1" dirty="0"/>
              <a:t>Import-Module</a:t>
            </a:r>
            <a:r>
              <a:rPr lang="de-DE" sz="2400" dirty="0"/>
              <a:t> direkt geladen</a:t>
            </a:r>
          </a:p>
          <a:p>
            <a:r>
              <a:rPr lang="de-DE" sz="2400" dirty="0"/>
              <a:t>Per </a:t>
            </a:r>
            <a:r>
              <a:rPr lang="de-DE" sz="2400" b="1" dirty="0" err="1"/>
              <a:t>RequiredVersion</a:t>
            </a:r>
            <a:r>
              <a:rPr lang="de-DE" sz="2400" dirty="0"/>
              <a:t>-Parameter wird eine bestimmte Version eines Moduls geladen</a:t>
            </a: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1916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Auflisten der verfügbaren Module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 err="1"/>
              <a:t>Get</a:t>
            </a:r>
            <a:r>
              <a:rPr lang="de-DE" sz="2400" b="1" dirty="0"/>
              <a:t>-Module</a:t>
            </a:r>
            <a:r>
              <a:rPr lang="de-DE" sz="2400" dirty="0"/>
              <a:t> listet nur die geladenen Module auf</a:t>
            </a:r>
          </a:p>
          <a:p>
            <a:r>
              <a:rPr lang="de-DE" sz="2400" dirty="0"/>
              <a:t>Der Parameter </a:t>
            </a:r>
            <a:r>
              <a:rPr lang="de-DE" sz="2400" b="1" dirty="0" err="1"/>
              <a:t>ListAvailable</a:t>
            </a:r>
            <a:r>
              <a:rPr lang="de-DE" sz="2400" dirty="0"/>
              <a:t> listet alle verfügbaren Module auf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971600" y="2924944"/>
            <a:ext cx="698477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Get-Module –Name 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ActiveDirectory</a:t>
            </a:r>
            <a:r>
              <a:rPr lang="en-US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ListAvailable</a:t>
            </a:r>
            <a:endParaRPr lang="en-US" sz="16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3131840" y="3255016"/>
            <a:ext cx="0" cy="324992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2123728" y="3580008"/>
            <a:ext cx="1548167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Modul verfügbar?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964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Modultypen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229600" cy="4464496"/>
          </a:xfrm>
        </p:spPr>
        <p:txBody>
          <a:bodyPr>
            <a:normAutofit/>
          </a:bodyPr>
          <a:lstStyle/>
          <a:p>
            <a:r>
              <a:rPr lang="de-DE" sz="2400" dirty="0"/>
              <a:t>Es gibt mehrere Modultypen:</a:t>
            </a:r>
          </a:p>
          <a:p>
            <a:pPr lvl="1"/>
            <a:r>
              <a:rPr lang="de-DE" sz="2000" dirty="0"/>
              <a:t>Skriptmodule (Verzeichnis enthält .psm1-Datei)</a:t>
            </a:r>
          </a:p>
          <a:p>
            <a:pPr lvl="1"/>
            <a:r>
              <a:rPr lang="de-DE" sz="2000" dirty="0" err="1"/>
              <a:t>Manifestmodule</a:t>
            </a:r>
            <a:r>
              <a:rPr lang="de-DE" sz="2000" dirty="0"/>
              <a:t> (Verzeichnis enthält .psd1-Datei)</a:t>
            </a:r>
          </a:p>
          <a:p>
            <a:pPr lvl="1"/>
            <a:r>
              <a:rPr lang="de-DE" sz="2000" dirty="0"/>
              <a:t>Binäre Module (besteht aus einer einzelnen </a:t>
            </a:r>
            <a:r>
              <a:rPr lang="de-DE" sz="2000" dirty="0" err="1"/>
              <a:t>Dll</a:t>
            </a:r>
            <a:r>
              <a:rPr lang="de-DE" sz="2000" dirty="0"/>
              <a:t>-Datei, z.B. mit </a:t>
            </a:r>
            <a:r>
              <a:rPr lang="de-DE" sz="2000" dirty="0" err="1"/>
              <a:t>Cmdlets</a:t>
            </a:r>
            <a:r>
              <a:rPr lang="de-DE" sz="2000" dirty="0"/>
              <a:t>)</a:t>
            </a:r>
          </a:p>
          <a:p>
            <a:pPr lvl="1"/>
            <a:r>
              <a:rPr lang="de-DE" sz="2000" dirty="0"/>
              <a:t>Dynamische Module (existieren nur temporär)</a:t>
            </a:r>
          </a:p>
          <a:p>
            <a:r>
              <a:rPr lang="de-DE" sz="2300" dirty="0"/>
              <a:t>In der Praxis spielen nur Skriptmodule und </a:t>
            </a:r>
            <a:r>
              <a:rPr lang="de-DE" sz="2300" dirty="0" err="1"/>
              <a:t>Manifestmodule</a:t>
            </a:r>
            <a:r>
              <a:rPr lang="de-DE" sz="2300" dirty="0"/>
              <a:t> eine Rolle</a:t>
            </a:r>
          </a:p>
          <a:p>
            <a:r>
              <a:rPr lang="de-DE" sz="2300" dirty="0"/>
              <a:t>Das Anlegen eines Moduls ist grundsätzlich einfach und setzt keine bis wenige Detailkenntnisse voraus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47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>
                <a:latin typeface="Verdana"/>
                <a:ea typeface="Verdana"/>
              </a:rPr>
              <a:t>Aktualisieren der Hilfe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de-DE" sz="2000" dirty="0">
                <a:ea typeface="Verdana"/>
              </a:rPr>
              <a:t>Seit &gt; 20 Jahren ein Thema, bei dem nicht nur Freude aufkommt</a:t>
            </a:r>
          </a:p>
          <a:p>
            <a:r>
              <a:rPr lang="de-DE" sz="2000" b="1" dirty="0">
                <a:ea typeface="Verdana"/>
              </a:rPr>
              <a:t>Problem</a:t>
            </a:r>
            <a:r>
              <a:rPr lang="de-DE" sz="2000" dirty="0">
                <a:ea typeface="Verdana"/>
              </a:rPr>
              <a:t>: Bei der Windows PowerShell geht </a:t>
            </a:r>
            <a:r>
              <a:rPr lang="de-DE" sz="2000" dirty="0">
                <a:solidFill>
                  <a:srgbClr val="0070C0"/>
                </a:solidFill>
                <a:ea typeface="Verdana"/>
              </a:rPr>
              <a:t>Update-Help</a:t>
            </a:r>
            <a:r>
              <a:rPr lang="de-DE" sz="2000" dirty="0">
                <a:ea typeface="Verdana"/>
              </a:rPr>
              <a:t> nicht ohne </a:t>
            </a:r>
            <a:r>
              <a:rPr lang="de-DE" sz="2000" dirty="0" err="1">
                <a:ea typeface="Verdana"/>
              </a:rPr>
              <a:t>Adminberechtigung</a:t>
            </a:r>
            <a:endParaRPr lang="de-DE" sz="2000" dirty="0">
              <a:ea typeface="Verdana"/>
            </a:endParaRPr>
          </a:p>
          <a:p>
            <a:r>
              <a:rPr lang="de-DE" sz="2000" dirty="0">
                <a:ea typeface="Verdana"/>
              </a:rPr>
              <a:t>Keine Hilfe zu haben ist auch keine Lösung (es gibt alle Inhalte aber auch online)</a:t>
            </a:r>
          </a:p>
          <a:p>
            <a:r>
              <a:rPr lang="de-DE" sz="2000" dirty="0">
                <a:ea typeface="Verdana"/>
              </a:rPr>
              <a:t>Bei </a:t>
            </a:r>
            <a:r>
              <a:rPr lang="de-DE" sz="2000" dirty="0" err="1">
                <a:ea typeface="Verdana"/>
              </a:rPr>
              <a:t>PowerShell</a:t>
            </a:r>
            <a:r>
              <a:rPr lang="de-DE" sz="2000" dirty="0">
                <a:ea typeface="Verdana"/>
              </a:rPr>
              <a:t> </a:t>
            </a:r>
            <a:r>
              <a:rPr lang="de-DE" sz="2000" dirty="0" smtClean="0">
                <a:ea typeface="Verdana"/>
              </a:rPr>
              <a:t>7.x </a:t>
            </a:r>
            <a:r>
              <a:rPr lang="de-DE" sz="2000" dirty="0">
                <a:ea typeface="Verdana"/>
              </a:rPr>
              <a:t>gibt es ebenfalls einen </a:t>
            </a:r>
            <a:r>
              <a:rPr lang="de-DE" sz="2000" dirty="0" err="1">
                <a:solidFill>
                  <a:srgbClr val="0070C0"/>
                </a:solidFill>
                <a:ea typeface="Verdana"/>
              </a:rPr>
              <a:t>Scope</a:t>
            </a:r>
            <a:r>
              <a:rPr lang="de-DE" sz="2000" dirty="0">
                <a:ea typeface="Verdana"/>
              </a:rPr>
              <a:t>-Parameter</a:t>
            </a:r>
          </a:p>
          <a:p>
            <a:r>
              <a:rPr lang="de-DE" sz="2000" dirty="0">
                <a:ea typeface="Verdana"/>
              </a:rPr>
              <a:t>Fehlermeldungen am Schluss sind „normal“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92451" y="5879309"/>
            <a:ext cx="8318287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Update-Help -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Scope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CurrentUser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UICulture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en-US -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ErrorAction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SilentlyContinue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-Verbose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91689" y="5441942"/>
            <a:ext cx="4517697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rIns="91440" bIns="72000" rtlCol="0" anchor="t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>
                <a:latin typeface="Verdana"/>
                <a:ea typeface="Verdana"/>
              </a:rPr>
              <a:t>PowerShell 7 – </a:t>
            </a:r>
            <a:r>
              <a:rPr lang="de-DE" dirty="0" err="1">
                <a:latin typeface="Verdana"/>
                <a:ea typeface="Verdana"/>
              </a:rPr>
              <a:t>Adminberechtigung</a:t>
            </a:r>
            <a:r>
              <a:rPr lang="de-DE" dirty="0">
                <a:latin typeface="Verdana"/>
                <a:ea typeface="Verdana"/>
              </a:rPr>
              <a:t> ist nicht erforderlich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691689" y="4889206"/>
            <a:ext cx="8346710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Update-Help -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UICulture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en-US -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ErrorAction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SilentlyContinue</a:t>
            </a:r>
            <a:r>
              <a:rPr lang="de-DE" sz="1200" dirty="0">
                <a:latin typeface="Consolas" panose="020B0609020204030204" pitchFamily="49" charset="0"/>
                <a:cs typeface="Consolas" panose="020B0609020204030204" pitchFamily="49" charset="0"/>
              </a:rPr>
              <a:t> -Verbose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68088" y="4475409"/>
            <a:ext cx="491947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Windows </a:t>
            </a:r>
            <a:r>
              <a:rPr lang="de-DE" dirty="0" err="1"/>
              <a:t>PowerShell</a:t>
            </a:r>
            <a:r>
              <a:rPr lang="de-DE" dirty="0"/>
              <a:t> – </a:t>
            </a:r>
            <a:r>
              <a:rPr lang="de-DE" dirty="0" err="1"/>
              <a:t>Adminberechtigung</a:t>
            </a:r>
            <a:r>
              <a:rPr lang="de-DE" dirty="0"/>
              <a:t> ist Voraussetzung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6145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  <p:bldP spid="8" grpId="0" animBg="1"/>
      <p:bldP spid="9" grpId="0" animBg="1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3200" dirty="0"/>
              <a:t>Anlegen eines Skriptmoduls (1)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229600" cy="4824536"/>
          </a:xfrm>
        </p:spPr>
        <p:txBody>
          <a:bodyPr>
            <a:normAutofit/>
          </a:bodyPr>
          <a:lstStyle/>
          <a:p>
            <a:r>
              <a:rPr lang="de-DE" sz="2400" b="1" dirty="0"/>
              <a:t>Vorteil</a:t>
            </a:r>
            <a:r>
              <a:rPr lang="de-DE" sz="2400" dirty="0"/>
              <a:t>: Eine vorhandene Ps1-Datei mit </a:t>
            </a:r>
            <a:r>
              <a:rPr lang="de-DE" sz="2400" dirty="0" err="1"/>
              <a:t>Functions</a:t>
            </a:r>
            <a:r>
              <a:rPr lang="de-DE" sz="2400" dirty="0"/>
              <a:t> muss lediglich in eine Psm1-Datei umbenannt und in ein leeres Modulverzeichnis kopiert werden</a:t>
            </a:r>
          </a:p>
          <a:p>
            <a:r>
              <a:rPr lang="de-DE" sz="2400" b="1" dirty="0"/>
              <a:t>Nachteil</a:t>
            </a:r>
            <a:r>
              <a:rPr lang="de-DE" sz="2400" dirty="0"/>
              <a:t>: Es gibt keine Metadaten, z.B. Versionsnummer</a:t>
            </a:r>
          </a:p>
          <a:p>
            <a:endParaRPr lang="de-DE" sz="2400" dirty="0"/>
          </a:p>
          <a:p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4353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Anlegen eines Skriptmoduls (2)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dirty="0"/>
              <a:t>Im einfachsten Fall enthält das Modulverzeichnis eine Psm1-Datei, die eine Reihe von </a:t>
            </a:r>
            <a:r>
              <a:rPr lang="de-DE" sz="2400" dirty="0" err="1"/>
              <a:t>Functions</a:t>
            </a:r>
            <a:r>
              <a:rPr lang="de-DE" sz="2400" dirty="0"/>
              <a:t> enthält</a:t>
            </a:r>
          </a:p>
          <a:p>
            <a:r>
              <a:rPr lang="de-DE" sz="2400" dirty="0"/>
              <a:t>Wichtig: Name der Psm1-Datei muss dem Verzeichnisnamen entsprechen</a:t>
            </a:r>
          </a:p>
          <a:p>
            <a:r>
              <a:rPr lang="de-DE" sz="2400" dirty="0"/>
              <a:t>In zwei Schritten zum Skriptmodul:</a:t>
            </a:r>
          </a:p>
          <a:p>
            <a:pPr lvl="1"/>
            <a:r>
              <a:rPr lang="de-DE" sz="2100" dirty="0"/>
              <a:t>Neues Verzeichnis anlegen (z.B. unter $</a:t>
            </a:r>
            <a:r>
              <a:rPr lang="de-DE" sz="2100" dirty="0" err="1"/>
              <a:t>env:userprofile</a:t>
            </a:r>
            <a:r>
              <a:rPr lang="de-DE" sz="2100" dirty="0"/>
              <a:t>\</a:t>
            </a:r>
            <a:r>
              <a:rPr lang="de-DE" sz="2100" dirty="0" err="1"/>
              <a:t>documents</a:t>
            </a:r>
            <a:r>
              <a:rPr lang="de-DE" sz="2100" dirty="0"/>
              <a:t>\</a:t>
            </a:r>
            <a:r>
              <a:rPr lang="de-DE" sz="2100" dirty="0" err="1"/>
              <a:t>windowspowershell</a:t>
            </a:r>
            <a:r>
              <a:rPr lang="de-DE" sz="2100" dirty="0"/>
              <a:t>\</a:t>
            </a:r>
            <a:r>
              <a:rPr lang="de-DE" sz="2100" dirty="0" err="1"/>
              <a:t>modules</a:t>
            </a:r>
            <a:r>
              <a:rPr lang="de-DE" sz="2100" dirty="0"/>
              <a:t>)</a:t>
            </a:r>
          </a:p>
          <a:p>
            <a:pPr lvl="1"/>
            <a:r>
              <a:rPr lang="de-DE" sz="2100" dirty="0"/>
              <a:t>Psm1-Datei in diesem Verzeichnis anlegen oder eine vorhandene Ps1-Datei mit </a:t>
            </a:r>
            <a:r>
              <a:rPr lang="de-DE" sz="2100" dirty="0" err="1"/>
              <a:t>Functions</a:t>
            </a:r>
            <a:r>
              <a:rPr lang="de-DE" sz="2100" dirty="0"/>
              <a:t> als Psm1-Datei in das </a:t>
            </a:r>
            <a:r>
              <a:rPr lang="de-DE" sz="2100" dirty="0" err="1"/>
              <a:t>Verzeichis</a:t>
            </a:r>
            <a:r>
              <a:rPr lang="de-DE" sz="2100" dirty="0"/>
              <a:t> kopieren</a:t>
            </a:r>
          </a:p>
          <a:p>
            <a:r>
              <a:rPr lang="de-DE" sz="2400" dirty="0"/>
              <a:t>Eine Ps1-Datei kann auch in der Psm1-Datei </a:t>
            </a:r>
            <a:r>
              <a:rPr lang="de-DE" sz="2400" dirty="0" err="1"/>
              <a:t>dot-sourced</a:t>
            </a:r>
            <a:r>
              <a:rPr lang="de-DE" sz="2400" dirty="0"/>
              <a:t> ausgeführt werden, damit ihre </a:t>
            </a:r>
            <a:r>
              <a:rPr lang="de-DE" sz="2400" dirty="0" err="1"/>
              <a:t>Functions</a:t>
            </a:r>
            <a:r>
              <a:rPr lang="de-DE" sz="2400" dirty="0"/>
              <a:t> über das Modul zur Verfügung stehen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2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Anlegen eines </a:t>
            </a:r>
            <a:r>
              <a:rPr lang="de-DE" sz="2800" dirty="0" err="1"/>
              <a:t>Manifestmoduls</a:t>
            </a:r>
            <a:r>
              <a:rPr lang="de-DE" sz="2800" dirty="0"/>
              <a:t> (1)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56792"/>
            <a:ext cx="8229600" cy="4785395"/>
          </a:xfrm>
        </p:spPr>
        <p:txBody>
          <a:bodyPr>
            <a:normAutofit/>
          </a:bodyPr>
          <a:lstStyle/>
          <a:p>
            <a:r>
              <a:rPr lang="de-DE" sz="2400" dirty="0"/>
              <a:t>Ein </a:t>
            </a:r>
            <a:r>
              <a:rPr lang="de-DE" sz="2400" dirty="0" err="1"/>
              <a:t>Manifestmodul</a:t>
            </a:r>
            <a:r>
              <a:rPr lang="de-DE" sz="2400" dirty="0"/>
              <a:t> wird über eine </a:t>
            </a:r>
            <a:r>
              <a:rPr lang="de-DE" sz="2400" dirty="0" err="1"/>
              <a:t>Manifestdatei</a:t>
            </a:r>
            <a:r>
              <a:rPr lang="de-DE" sz="2400" dirty="0"/>
              <a:t> (Erweiterung .Psd1) beschrieben</a:t>
            </a:r>
          </a:p>
          <a:p>
            <a:r>
              <a:rPr lang="de-DE" sz="2400" dirty="0"/>
              <a:t>Die </a:t>
            </a:r>
            <a:r>
              <a:rPr lang="de-DE" sz="2400" dirty="0" err="1"/>
              <a:t>Manifestdatei</a:t>
            </a:r>
            <a:r>
              <a:rPr lang="de-DE" sz="2400" dirty="0"/>
              <a:t> wird am einfachsten über das </a:t>
            </a:r>
            <a:r>
              <a:rPr lang="de-DE" sz="2400" b="1" dirty="0"/>
              <a:t>New-</a:t>
            </a:r>
            <a:r>
              <a:rPr lang="de-DE" sz="2400" b="1" dirty="0" err="1"/>
              <a:t>ModuleManifest</a:t>
            </a:r>
            <a:r>
              <a:rPr lang="de-DE" sz="2400" dirty="0"/>
              <a:t>-</a:t>
            </a:r>
            <a:r>
              <a:rPr lang="de-DE" sz="2400" dirty="0" err="1"/>
              <a:t>Cmdlet</a:t>
            </a:r>
            <a:r>
              <a:rPr lang="de-DE" sz="2400" dirty="0"/>
              <a:t> angelegt</a:t>
            </a:r>
          </a:p>
          <a:p>
            <a:r>
              <a:rPr lang="de-DE" sz="2400" dirty="0"/>
              <a:t>Die meisten Einträge sind optional</a:t>
            </a:r>
          </a:p>
          <a:p>
            <a:r>
              <a:rPr lang="de-DE" sz="2400" dirty="0"/>
              <a:t>Wichtige Einträge sind </a:t>
            </a:r>
            <a:r>
              <a:rPr lang="de-DE" sz="2400" i="1" dirty="0" err="1"/>
              <a:t>ModuleVersion</a:t>
            </a:r>
            <a:r>
              <a:rPr lang="de-DE" sz="2400" dirty="0"/>
              <a:t> und </a:t>
            </a:r>
            <a:r>
              <a:rPr lang="de-DE" sz="2400" i="1" dirty="0" err="1"/>
              <a:t>RootModule</a:t>
            </a:r>
            <a:r>
              <a:rPr lang="de-DE" sz="2400" dirty="0"/>
              <a:t> bzw. </a:t>
            </a:r>
            <a:r>
              <a:rPr lang="de-DE" sz="2400" i="1" dirty="0" err="1"/>
              <a:t>NestedModule</a:t>
            </a:r>
            <a:endParaRPr lang="de-DE" sz="2400" i="1" dirty="0"/>
          </a:p>
          <a:p>
            <a:r>
              <a:rPr lang="de-DE" sz="2400" dirty="0"/>
              <a:t>Über </a:t>
            </a:r>
            <a:r>
              <a:rPr lang="de-DE" sz="2400" i="1" dirty="0"/>
              <a:t>NestedModules</a:t>
            </a:r>
            <a:r>
              <a:rPr lang="de-DE" sz="2400" dirty="0"/>
              <a:t> kann eine Psm1-Datei ausgewählt werden – damit wird aus einem Skriptmodul mit wenig Aufwand ein Manifestmodul, das eine Versionsnummer enthält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6162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Anlegen eines </a:t>
            </a:r>
            <a:r>
              <a:rPr lang="de-DE" sz="2800" dirty="0" err="1"/>
              <a:t>Manifestmoduls</a:t>
            </a:r>
            <a:r>
              <a:rPr lang="de-DE" sz="2800" dirty="0"/>
              <a:t> (2)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Schritt 1: Anlegen eines Modulverzeichnisses</a:t>
            </a:r>
          </a:p>
          <a:p>
            <a:r>
              <a:rPr lang="de-DE" sz="2400" dirty="0"/>
              <a:t>Schritt 2: Anlegen der </a:t>
            </a:r>
            <a:r>
              <a:rPr lang="de-DE" sz="2400" dirty="0" err="1"/>
              <a:t>Manifestdatei</a:t>
            </a:r>
            <a:r>
              <a:rPr lang="de-DE" sz="2400" dirty="0"/>
              <a:t> per </a:t>
            </a:r>
            <a:r>
              <a:rPr lang="de-DE" sz="2400" b="1" dirty="0"/>
              <a:t>New-</a:t>
            </a:r>
            <a:r>
              <a:rPr lang="de-DE" sz="2400" b="1" dirty="0" err="1"/>
              <a:t>ModuleManifest</a:t>
            </a:r>
            <a:endParaRPr lang="de-DE" sz="2400" b="1" dirty="0"/>
          </a:p>
          <a:p>
            <a:r>
              <a:rPr lang="de-DE" sz="2400" dirty="0"/>
              <a:t>Schritt 3: Editieren der Psd1-Datei (</a:t>
            </a:r>
            <a:r>
              <a:rPr lang="de-DE" sz="2400" dirty="0" err="1"/>
              <a:t>Modulmanifestdatei</a:t>
            </a:r>
            <a:r>
              <a:rPr lang="de-DE" sz="24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4004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Automatische Modulverwaltung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590872" y="1523925"/>
            <a:ext cx="8229600" cy="4785395"/>
          </a:xfrm>
        </p:spPr>
        <p:txBody>
          <a:bodyPr>
            <a:normAutofit/>
          </a:bodyPr>
          <a:lstStyle/>
          <a:p>
            <a:r>
              <a:rPr lang="de-DE" sz="2000" dirty="0"/>
              <a:t>Mit den </a:t>
            </a:r>
            <a:r>
              <a:rPr lang="de-DE" sz="2000" dirty="0" err="1"/>
              <a:t>Functions</a:t>
            </a:r>
            <a:r>
              <a:rPr lang="de-DE" sz="2000" dirty="0"/>
              <a:t> im Modul </a:t>
            </a:r>
            <a:r>
              <a:rPr lang="de-DE" sz="2000" dirty="0" err="1"/>
              <a:t>PowerShellGet</a:t>
            </a:r>
            <a:r>
              <a:rPr lang="de-DE" sz="2000" dirty="0"/>
              <a:t> wird das Hinzufügen von Modulen aus einer Ablage (Repository) sehr einfach</a:t>
            </a:r>
          </a:p>
          <a:p>
            <a:r>
              <a:rPr lang="de-DE" sz="2000" b="1" dirty="0"/>
              <a:t>Find-Module </a:t>
            </a:r>
            <a:r>
              <a:rPr lang="de-DE" sz="2000" dirty="0"/>
              <a:t>findet Module, </a:t>
            </a:r>
            <a:r>
              <a:rPr lang="de-DE" sz="2000" b="1" dirty="0" err="1"/>
              <a:t>Install</a:t>
            </a:r>
            <a:r>
              <a:rPr lang="de-DE" sz="2000" b="1" dirty="0"/>
              <a:t>-Module</a:t>
            </a:r>
            <a:r>
              <a:rPr lang="de-DE" sz="2000" dirty="0"/>
              <a:t> fügt ein Modul lokal hinzu</a:t>
            </a:r>
          </a:p>
          <a:p>
            <a:r>
              <a:rPr lang="de-DE" sz="2000" dirty="0"/>
              <a:t>Das Standard-Repository ist die </a:t>
            </a:r>
            <a:r>
              <a:rPr lang="de-DE" sz="2000" dirty="0" err="1"/>
              <a:t>PowerShell</a:t>
            </a:r>
            <a:r>
              <a:rPr lang="de-DE" sz="2000" dirty="0"/>
              <a:t> Gallery</a:t>
            </a:r>
          </a:p>
          <a:p>
            <a:pPr lvl="1"/>
            <a:r>
              <a:rPr lang="de-DE" sz="1700" dirty="0"/>
              <a:t>https://powershellgallery.com</a:t>
            </a:r>
          </a:p>
          <a:p>
            <a:r>
              <a:rPr lang="de-DE" sz="2000" dirty="0"/>
              <a:t>Es lassen sich mit wenig Aufwand eigene </a:t>
            </a:r>
            <a:r>
              <a:rPr lang="de-DE" sz="2000" dirty="0" err="1"/>
              <a:t>Repositories</a:t>
            </a:r>
            <a:r>
              <a:rPr lang="de-DE" sz="2000" dirty="0"/>
              <a:t> anlegen (z.B. im Intranet oder in der Cloud</a:t>
            </a:r>
            <a:r>
              <a:rPr lang="de-DE" sz="2000" dirty="0" smtClean="0"/>
              <a:t>)</a:t>
            </a:r>
            <a:endParaRPr lang="de-DE" sz="2000" dirty="0"/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683568" y="5085184"/>
            <a:ext cx="6264696" cy="637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Install-Module –Name Carbon</a:t>
            </a:r>
          </a:p>
          <a:p>
            <a:endParaRPr lang="de-DE" sz="1600" dirty="0"/>
          </a:p>
        </p:txBody>
      </p:sp>
      <p:sp>
        <p:nvSpPr>
          <p:cNvPr id="7" name="Textfeld 6"/>
          <p:cNvSpPr txBox="1"/>
          <p:nvPr/>
        </p:nvSpPr>
        <p:spPr>
          <a:xfrm>
            <a:off x="683569" y="4673258"/>
            <a:ext cx="4664206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Beispiel: Laden eines Moduls von der </a:t>
            </a:r>
            <a:r>
              <a:rPr lang="de-DE" dirty="0" err="1"/>
              <a:t>PSGallery</a:t>
            </a:r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707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Die TLS-Problematik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200" dirty="0" smtClean="0"/>
              <a:t>Die </a:t>
            </a:r>
            <a:r>
              <a:rPr lang="de-DE" sz="2200" dirty="0" err="1" smtClean="0"/>
              <a:t>PowerShell</a:t>
            </a:r>
            <a:r>
              <a:rPr lang="de-DE" sz="2200" dirty="0" smtClean="0"/>
              <a:t>-Gallery war in der Vergangenheit zeitweise lahmgelegt</a:t>
            </a:r>
          </a:p>
          <a:p>
            <a:r>
              <a:rPr lang="de-DE" sz="2200" dirty="0" smtClean="0"/>
              <a:t>Grund war eine Abhängigkeit der </a:t>
            </a:r>
            <a:r>
              <a:rPr lang="de-DE" sz="2200" dirty="0" err="1" smtClean="0"/>
              <a:t>PowerShell</a:t>
            </a:r>
            <a:r>
              <a:rPr lang="de-DE" sz="2200" dirty="0" smtClean="0"/>
              <a:t> von altem TLS-Standard</a:t>
            </a:r>
          </a:p>
          <a:p>
            <a:r>
              <a:rPr lang="de-DE" sz="2200" dirty="0" smtClean="0"/>
              <a:t>Der Fehler sollte zwar nicht mehr auftreten…</a:t>
            </a:r>
          </a:p>
          <a:p>
            <a:r>
              <a:rPr lang="de-DE" sz="2200" dirty="0" smtClean="0"/>
              <a:t>Workaround muss in Profilskript abgelegt werden</a:t>
            </a:r>
          </a:p>
          <a:p>
            <a:r>
              <a:rPr lang="de-DE" sz="2200" dirty="0" smtClean="0"/>
              <a:t>Eventuell müssen auch abgelaufene Zertifikate ignoriert werden</a:t>
            </a:r>
            <a:endParaRPr lang="de-DE" sz="2200" dirty="0"/>
          </a:p>
        </p:txBody>
      </p:sp>
      <p:sp>
        <p:nvSpPr>
          <p:cNvPr id="5" name="Textfeld 4"/>
          <p:cNvSpPr txBox="1">
            <a:spLocks noChangeArrowheads="1"/>
          </p:cNvSpPr>
          <p:nvPr/>
        </p:nvSpPr>
        <p:spPr bwMode="auto">
          <a:xfrm>
            <a:off x="607605" y="4877706"/>
            <a:ext cx="8082480" cy="36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400" dirty="0"/>
              <a:t>[</a:t>
            </a:r>
            <a:r>
              <a:rPr lang="de-DE" sz="1400" dirty="0" err="1"/>
              <a:t>Net.ServicePointManager</a:t>
            </a:r>
            <a:r>
              <a:rPr lang="de-DE" sz="1400" dirty="0"/>
              <a:t>]::</a:t>
            </a:r>
            <a:r>
              <a:rPr lang="de-DE" sz="1400" dirty="0" err="1"/>
              <a:t>SecurityProtocol</a:t>
            </a:r>
            <a:r>
              <a:rPr lang="de-DE" sz="1400" dirty="0"/>
              <a:t> = [</a:t>
            </a:r>
            <a:r>
              <a:rPr lang="de-DE" sz="1400" dirty="0" err="1"/>
              <a:t>Net.SecurityProtocolType</a:t>
            </a:r>
            <a:r>
              <a:rPr lang="de-DE" sz="1400" dirty="0"/>
              <a:t>]::Tls12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07605" y="4505492"/>
            <a:ext cx="4664206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 smtClean="0"/>
              <a:t>Umstellen auf TLS12</a:t>
            </a:r>
            <a:endParaRPr lang="de-DE" dirty="0"/>
          </a:p>
        </p:txBody>
      </p:sp>
      <p:sp>
        <p:nvSpPr>
          <p:cNvPr id="10" name="Textfeld 9"/>
          <p:cNvSpPr txBox="1">
            <a:spLocks noChangeArrowheads="1"/>
          </p:cNvSpPr>
          <p:nvPr/>
        </p:nvSpPr>
        <p:spPr bwMode="auto">
          <a:xfrm>
            <a:off x="609600" y="5735150"/>
            <a:ext cx="8082480" cy="36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400" dirty="0"/>
              <a:t>[</a:t>
            </a:r>
            <a:r>
              <a:rPr lang="de-DE" sz="1400" dirty="0" err="1"/>
              <a:t>Net.ServicePointManager</a:t>
            </a:r>
            <a:r>
              <a:rPr lang="de-DE" sz="1400" dirty="0"/>
              <a:t>]::</a:t>
            </a:r>
            <a:r>
              <a:rPr lang="de-DE" sz="1400" dirty="0" err="1"/>
              <a:t>ServerCertificateValidationCallback</a:t>
            </a:r>
            <a:r>
              <a:rPr lang="de-DE" sz="1400" dirty="0"/>
              <a:t> = {$</a:t>
            </a:r>
            <a:r>
              <a:rPr lang="de-DE" sz="1400" dirty="0" err="1"/>
              <a:t>true</a:t>
            </a:r>
            <a:r>
              <a:rPr lang="de-DE" sz="1400" dirty="0"/>
              <a:t>};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609600" y="5390762"/>
            <a:ext cx="4664206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 smtClean="0"/>
              <a:t>Ungültige Zertifikate ignorieren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3380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10" grpId="0" animBg="1"/>
      <p:bldP spid="11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Module veröffentlichen	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Veröffentlichung als Package in einem Repository per </a:t>
            </a:r>
            <a:r>
              <a:rPr lang="de-DE" sz="2400" b="1" dirty="0" err="1"/>
              <a:t>Publish</a:t>
            </a:r>
            <a:r>
              <a:rPr lang="de-DE" sz="2400" b="1" dirty="0"/>
              <a:t>-Module</a:t>
            </a:r>
            <a:r>
              <a:rPr lang="de-DE" sz="2400" dirty="0"/>
              <a:t>-</a:t>
            </a:r>
            <a:r>
              <a:rPr lang="de-DE" sz="2400" dirty="0" err="1"/>
              <a:t>Cmdlet</a:t>
            </a:r>
            <a:endParaRPr lang="de-DE" sz="2400" dirty="0"/>
          </a:p>
          <a:p>
            <a:r>
              <a:rPr lang="de-DE" sz="2400" dirty="0"/>
              <a:t>Das Repository kann privat oder öffentlich sein</a:t>
            </a:r>
          </a:p>
          <a:p>
            <a:r>
              <a:rPr lang="de-DE" sz="2400" dirty="0"/>
              <a:t>Das gesamte Modulverzeichnis wird in eine Package-Datei (Erweiterung .</a:t>
            </a:r>
            <a:r>
              <a:rPr lang="de-DE" sz="2400" i="1" dirty="0"/>
              <a:t>Package</a:t>
            </a:r>
            <a:r>
              <a:rPr lang="de-DE" sz="2400" dirty="0"/>
              <a:t>, intern ZIP-Format) konvertiert und in das Repository übertragen</a:t>
            </a:r>
          </a:p>
          <a:p>
            <a:r>
              <a:rPr lang="de-DE" sz="2400" dirty="0"/>
              <a:t>Für die Veröffentlichung muss die </a:t>
            </a:r>
            <a:r>
              <a:rPr lang="de-DE" sz="2400" dirty="0" err="1"/>
              <a:t>Manifestdatei</a:t>
            </a:r>
            <a:r>
              <a:rPr lang="de-DE" sz="2400" dirty="0"/>
              <a:t> zusätzliche Metadaten (GUID, </a:t>
            </a:r>
            <a:r>
              <a:rPr lang="de-DE" sz="2400" dirty="0" err="1"/>
              <a:t>author</a:t>
            </a:r>
            <a:r>
              <a:rPr lang="de-DE" sz="2400" dirty="0"/>
              <a:t> und </a:t>
            </a:r>
            <a:r>
              <a:rPr lang="de-DE" sz="2400" dirty="0" err="1"/>
              <a:t>description</a:t>
            </a:r>
            <a:r>
              <a:rPr lang="de-DE" sz="2400" dirty="0"/>
              <a:t>) enthalten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1016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 Modul ist bei der PowerShell ein Verzeichnis</a:t>
            </a:r>
          </a:p>
          <a:p>
            <a:r>
              <a:rPr lang="de-DE" sz="2400" dirty="0"/>
              <a:t>Enthält entweder eine Psm1-Datei (Skriptmodul) oder eine Psd1-Datei (Manifestmodul)</a:t>
            </a:r>
          </a:p>
          <a:p>
            <a:r>
              <a:rPr lang="de-DE" sz="2400" dirty="0"/>
              <a:t>Es gibt vorgesehene Modulverzeichnisse ($PSModulePath-Umgebungsvariable)</a:t>
            </a:r>
          </a:p>
          <a:p>
            <a:r>
              <a:rPr lang="de-DE" sz="2400" dirty="0"/>
              <a:t>Der wichtigste Vorteil von Manifestmodulen sind die Metadaten, in erster Linie die Versionierung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9211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</a:t>
            </a:r>
            <a:r>
              <a:rPr lang="de-DE" sz="2800" dirty="0" smtClean="0"/>
              <a:t>zum Thema Module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Aufgabe: Anlegen eines </a:t>
            </a:r>
            <a:r>
              <a:rPr lang="de-DE" sz="2400" dirty="0" err="1"/>
              <a:t>Manifestmoduls</a:t>
            </a:r>
            <a:r>
              <a:rPr lang="de-DE" sz="2400" dirty="0"/>
              <a:t> mit dem Namen „</a:t>
            </a:r>
            <a:r>
              <a:rPr lang="de-DE" sz="2400" dirty="0" err="1"/>
              <a:t>PsKurs</a:t>
            </a:r>
            <a:r>
              <a:rPr lang="de-DE" sz="2400" dirty="0"/>
              <a:t>“</a:t>
            </a:r>
          </a:p>
          <a:p>
            <a:r>
              <a:rPr lang="de-DE" sz="2400" dirty="0"/>
              <a:t>Im Übungsordner befinden sich die Dateien</a:t>
            </a:r>
          </a:p>
          <a:p>
            <a:pPr lvl="1"/>
            <a:r>
              <a:rPr lang="de-DE" sz="2000" dirty="0"/>
              <a:t>Pskurs.psm1 mit drei </a:t>
            </a:r>
            <a:r>
              <a:rPr lang="de-DE" sz="2000" dirty="0" err="1"/>
              <a:t>Functions</a:t>
            </a:r>
            <a:r>
              <a:rPr lang="de-DE" sz="2000" dirty="0"/>
              <a:t> </a:t>
            </a:r>
            <a:r>
              <a:rPr lang="de-DE" sz="2000" dirty="0" err="1"/>
              <a:t>Get-ComputerInfo</a:t>
            </a:r>
            <a:r>
              <a:rPr lang="de-DE" sz="2000" dirty="0"/>
              <a:t>, </a:t>
            </a:r>
            <a:r>
              <a:rPr lang="de-DE" sz="2000" dirty="0" err="1"/>
              <a:t>Get-OSInfo</a:t>
            </a:r>
            <a:r>
              <a:rPr lang="de-DE" sz="2000" dirty="0"/>
              <a:t> und </a:t>
            </a:r>
            <a:r>
              <a:rPr lang="de-DE" sz="2000" dirty="0" err="1"/>
              <a:t>Get-AppInfo</a:t>
            </a:r>
            <a:endParaRPr lang="de-DE" sz="2000" dirty="0"/>
          </a:p>
          <a:p>
            <a:pPr lvl="1"/>
            <a:r>
              <a:rPr lang="de-DE" sz="2000" dirty="0"/>
              <a:t>PsKursExtras.ps1 mit der </a:t>
            </a:r>
            <a:r>
              <a:rPr lang="de-DE" sz="2000" dirty="0" err="1"/>
              <a:t>Get-PCInfo</a:t>
            </a:r>
            <a:endParaRPr lang="de-DE" sz="2000" dirty="0"/>
          </a:p>
          <a:p>
            <a:r>
              <a:rPr lang="de-DE" sz="2400" b="1" dirty="0"/>
              <a:t>Ziel</a:t>
            </a:r>
            <a:r>
              <a:rPr lang="de-DE" sz="2400" dirty="0"/>
              <a:t>: Das Ausführen von Get-PCInfo soll direkt möglich sein</a:t>
            </a:r>
          </a:p>
          <a:p>
            <a:r>
              <a:rPr lang="de-DE" sz="2400" dirty="0"/>
              <a:t>Wie muss die Psd1-Datei aufgebaut sein?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1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8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Arrays und </a:t>
            </a:r>
            <a:r>
              <a:rPr lang="de-DE" dirty="0" err="1" smtClean="0"/>
              <a:t>Hashtables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395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>
                <a:latin typeface="Verdana"/>
                <a:ea typeface="Verdana"/>
              </a:rPr>
              <a:t>Wenn ein Proxy im Spiel ist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692896"/>
          </a:xfrm>
        </p:spPr>
        <p:txBody>
          <a:bodyPr vert="horz" lIns="91440" tIns="45720" rIns="91440" bIns="45720" anchor="t">
            <a:normAutofit/>
          </a:bodyPr>
          <a:lstStyle/>
          <a:p>
            <a:r>
              <a:rPr lang="de-DE" sz="2400" dirty="0"/>
              <a:t>Ausgangspunkt: Proxy setzt Authentifizierung voraus</a:t>
            </a:r>
          </a:p>
          <a:p>
            <a:r>
              <a:rPr lang="de-DE" sz="2400" dirty="0"/>
              <a:t>Es gibt bei Update-Help </a:t>
            </a:r>
            <a:r>
              <a:rPr lang="de-DE" sz="2400" dirty="0" smtClean="0"/>
              <a:t>keinen </a:t>
            </a:r>
            <a:r>
              <a:rPr lang="de-DE" sz="2400" dirty="0"/>
              <a:t>Proxy-Parameter</a:t>
            </a:r>
          </a:p>
          <a:p>
            <a:r>
              <a:rPr lang="de-DE" sz="2400" dirty="0"/>
              <a:t>Die Parameter </a:t>
            </a:r>
            <a:r>
              <a:rPr lang="de-DE" sz="2400" dirty="0" err="1"/>
              <a:t>Credential</a:t>
            </a:r>
            <a:r>
              <a:rPr lang="de-DE" sz="2400" dirty="0"/>
              <a:t>/</a:t>
            </a:r>
            <a:r>
              <a:rPr lang="de-DE" sz="2400" dirty="0" err="1"/>
              <a:t>UseDefaultCredentials</a:t>
            </a:r>
            <a:r>
              <a:rPr lang="de-DE" sz="2400" dirty="0"/>
              <a:t> bringen nichts</a:t>
            </a:r>
          </a:p>
          <a:p>
            <a:r>
              <a:rPr lang="de-DE" sz="2400" dirty="0"/>
              <a:t>Übliche Einstellungen über Internet Explorer</a:t>
            </a:r>
          </a:p>
          <a:p>
            <a:r>
              <a:rPr lang="de-DE" sz="2400" dirty="0">
                <a:ea typeface="Verdana"/>
              </a:rPr>
              <a:t>Ansonsten ist ein kleiner Workaround erforderlich</a:t>
            </a:r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533400" y="4793022"/>
            <a:ext cx="8496944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wc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= New-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System.Net.WebClient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wc.Proxy.Credentials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System.Net.CredentialCache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]::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DefaultNetworkCredentials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533400" y="4408755"/>
            <a:ext cx="2373457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Sollte nicht erforderlich sein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533400" y="5877353"/>
            <a:ext cx="8496944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http://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woshub.com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de-DE" altLang="de-DE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de-DE" alt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-behind-a-proxy/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533400" y="5493086"/>
            <a:ext cx="7877400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Ausführliche Beschreibung der Problematik mit Lösungen (2018) - geht aber nicht auf die Schnelle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82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12" grpId="0" animBg="1"/>
      <p:bldP spid="13" grpId="0" animBg="1"/>
      <p:bldP spid="14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/>
          <a:lstStyle/>
          <a:p>
            <a:r>
              <a:rPr lang="de-DE" sz="2400" dirty="0" smtClean="0"/>
              <a:t>Arrays sind Listen mit beliebigen Elementen</a:t>
            </a:r>
            <a:endParaRPr lang="de-DE" sz="2400" dirty="0"/>
          </a:p>
          <a:p>
            <a:r>
              <a:rPr lang="de-DE" sz="2400" dirty="0" err="1" smtClean="0"/>
              <a:t>Hashtables</a:t>
            </a:r>
            <a:r>
              <a:rPr lang="de-DE" sz="2400" dirty="0" smtClean="0"/>
              <a:t> speichern Schlüssel-Wert-Paare</a:t>
            </a:r>
            <a:endParaRPr lang="de-DE" sz="2400" dirty="0"/>
          </a:p>
          <a:p>
            <a:r>
              <a:rPr lang="de-DE" sz="2400" dirty="0" smtClean="0"/>
              <a:t>Umgang mit </a:t>
            </a:r>
            <a:r>
              <a:rPr lang="de-DE" sz="2400" dirty="0" err="1" smtClean="0"/>
              <a:t>Hashtables</a:t>
            </a:r>
            <a:endParaRPr lang="de-DE" sz="2400" dirty="0"/>
          </a:p>
          <a:p>
            <a:r>
              <a:rPr lang="de-DE" sz="2400" dirty="0" smtClean="0"/>
              <a:t>Tipp: </a:t>
            </a:r>
            <a:r>
              <a:rPr lang="de-DE" sz="2400" dirty="0" err="1"/>
              <a:t>GetEnumerator</a:t>
            </a:r>
            <a:r>
              <a:rPr lang="de-DE" sz="2400" dirty="0"/>
              <a:t>()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903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Arrays fassen mehrere Werte zusammen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131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684784"/>
          </a:xfrm>
        </p:spPr>
        <p:txBody>
          <a:bodyPr>
            <a:normAutofit lnSpcReduction="10000"/>
          </a:bodyPr>
          <a:lstStyle/>
          <a:p>
            <a:r>
              <a:rPr lang="de-DE" sz="2400" dirty="0" smtClean="0"/>
              <a:t>Fast alle </a:t>
            </a:r>
            <a:r>
              <a:rPr lang="de-DE" sz="2400" dirty="0" err="1" smtClean="0"/>
              <a:t>Get-Commands</a:t>
            </a:r>
            <a:r>
              <a:rPr lang="de-DE" sz="2400" dirty="0" smtClean="0"/>
              <a:t> geben Arrays zurück</a:t>
            </a:r>
          </a:p>
          <a:p>
            <a:r>
              <a:rPr lang="de-DE" sz="2400" dirty="0" smtClean="0"/>
              <a:t>Im einfachsten Fall ist ein Array mehrere per Komma getrennte Werte in runden Klammern</a:t>
            </a:r>
          </a:p>
          <a:p>
            <a:r>
              <a:rPr lang="de-DE" sz="2400" dirty="0" smtClean="0"/>
              <a:t>Element wird über Index in eckigen Klammern angesprochen</a:t>
            </a:r>
            <a:endParaRPr lang="de-DE" sz="2400" dirty="0"/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827584" y="3665984"/>
            <a:ext cx="626469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 smtClean="0"/>
              <a:t>$a1 = (1234,[</a:t>
            </a:r>
            <a:r>
              <a:rPr lang="de-DE" sz="1600" dirty="0" err="1" smtClean="0"/>
              <a:t>DateTime</a:t>
            </a:r>
            <a:r>
              <a:rPr lang="de-DE" sz="1600" dirty="0" smtClean="0"/>
              <a:t>]::</a:t>
            </a:r>
            <a:r>
              <a:rPr lang="de-DE" sz="1600" dirty="0" err="1" smtClean="0"/>
              <a:t>Now</a:t>
            </a:r>
            <a:r>
              <a:rPr lang="de-DE" sz="1600" dirty="0" smtClean="0"/>
              <a:t>,(</a:t>
            </a:r>
            <a:r>
              <a:rPr lang="de-DE" sz="1600" dirty="0" err="1" smtClean="0"/>
              <a:t>Get-Process</a:t>
            </a:r>
            <a:r>
              <a:rPr lang="de-DE" sz="1600" dirty="0" smtClean="0"/>
              <a:t> –ID $PID)</a:t>
            </a:r>
            <a:endParaRPr lang="de-DE" sz="1600" dirty="0"/>
          </a:p>
        </p:txBody>
      </p:sp>
      <p:sp>
        <p:nvSpPr>
          <p:cNvPr id="7" name="Textfeld 6"/>
          <p:cNvSpPr txBox="1"/>
          <p:nvPr/>
        </p:nvSpPr>
        <p:spPr>
          <a:xfrm>
            <a:off x="827584" y="3254058"/>
            <a:ext cx="6264696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Beispiel: </a:t>
            </a:r>
            <a:r>
              <a:rPr lang="de-DE" dirty="0" smtClean="0"/>
              <a:t>Zusammenfassen von Werten zu einem Array</a:t>
            </a:r>
            <a:endParaRPr lang="de-DE" dirty="0"/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827584" y="4156138"/>
            <a:ext cx="626469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 smtClean="0"/>
              <a:t>$a1 = @(1234,[</a:t>
            </a:r>
            <a:r>
              <a:rPr lang="de-DE" sz="1600" dirty="0" err="1" smtClean="0"/>
              <a:t>DateTime</a:t>
            </a:r>
            <a:r>
              <a:rPr lang="de-DE" sz="1600" dirty="0" smtClean="0"/>
              <a:t>]::</a:t>
            </a:r>
            <a:r>
              <a:rPr lang="de-DE" sz="1600" dirty="0" err="1" smtClean="0"/>
              <a:t>Now</a:t>
            </a:r>
            <a:r>
              <a:rPr lang="de-DE" sz="1600" dirty="0" smtClean="0"/>
              <a:t>,(</a:t>
            </a:r>
            <a:r>
              <a:rPr lang="de-DE" sz="1600" dirty="0" err="1" smtClean="0"/>
              <a:t>Get-Process</a:t>
            </a:r>
            <a:r>
              <a:rPr lang="de-DE" sz="1600" dirty="0" smtClean="0"/>
              <a:t> –ID $PID)</a:t>
            </a:r>
            <a:endParaRPr lang="de-DE" sz="1600" dirty="0"/>
          </a:p>
        </p:txBody>
      </p:sp>
      <p:sp>
        <p:nvSpPr>
          <p:cNvPr id="9" name="Textfeld 8"/>
          <p:cNvSpPr txBox="1">
            <a:spLocks noChangeArrowheads="1"/>
          </p:cNvSpPr>
          <p:nvPr/>
        </p:nvSpPr>
        <p:spPr bwMode="auto">
          <a:xfrm>
            <a:off x="827584" y="4591671"/>
            <a:ext cx="6264696" cy="162273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 smtClean="0"/>
              <a:t>$a1 = @()</a:t>
            </a:r>
            <a:br>
              <a:rPr lang="de-DE" sz="1600" dirty="0" smtClean="0"/>
            </a:br>
            <a:r>
              <a:rPr lang="de-DE" sz="1600" dirty="0" smtClean="0"/>
              <a:t>$a1 += 1234</a:t>
            </a:r>
          </a:p>
          <a:p>
            <a:r>
              <a:rPr lang="de-DE" sz="1600" dirty="0" smtClean="0"/>
              <a:t>$a1 += [</a:t>
            </a:r>
            <a:r>
              <a:rPr lang="de-DE" sz="1600" dirty="0" err="1" smtClean="0"/>
              <a:t>DateTime</a:t>
            </a:r>
            <a:r>
              <a:rPr lang="de-DE" sz="1600" dirty="0" smtClean="0"/>
              <a:t>]::</a:t>
            </a:r>
            <a:r>
              <a:rPr lang="de-DE" sz="1600" dirty="0" err="1" smtClean="0"/>
              <a:t>Now</a:t>
            </a:r>
            <a:endParaRPr lang="de-DE" sz="1600" dirty="0" smtClean="0"/>
          </a:p>
          <a:p>
            <a:r>
              <a:rPr lang="de-DE" sz="1600" dirty="0" smtClean="0"/>
              <a:t>$a1 += (</a:t>
            </a:r>
            <a:r>
              <a:rPr lang="de-DE" sz="1600" dirty="0" err="1" smtClean="0"/>
              <a:t>Get-Process</a:t>
            </a:r>
            <a:r>
              <a:rPr lang="de-DE" sz="1600" dirty="0" smtClean="0"/>
              <a:t> –ID $PID)</a:t>
            </a:r>
            <a:endParaRPr lang="de-DE" sz="1600" dirty="0"/>
          </a:p>
          <a:p>
            <a:r>
              <a:rPr lang="de-DE" sz="1600" dirty="0" smtClean="0"/>
              <a:t>$a1[0]</a:t>
            </a:r>
          </a:p>
          <a:p>
            <a:r>
              <a:rPr lang="de-DE" sz="1600" dirty="0" smtClean="0"/>
              <a:t>1234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62523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Arrays direkt anlegen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132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1906783"/>
          </a:xfrm>
        </p:spPr>
        <p:txBody>
          <a:bodyPr>
            <a:normAutofit/>
          </a:bodyPr>
          <a:lstStyle/>
          <a:p>
            <a:r>
              <a:rPr lang="de-DE" sz="2400" dirty="0" smtClean="0"/>
              <a:t>Array ist eine abstrakte Klasse, d.h. New-</a:t>
            </a:r>
            <a:r>
              <a:rPr lang="de-DE" sz="2400" dirty="0" err="1" smtClean="0"/>
              <a:t>Object</a:t>
            </a:r>
            <a:r>
              <a:rPr lang="de-DE" sz="2400" dirty="0" smtClean="0"/>
              <a:t> oder die statische New-Methode gehen nicht</a:t>
            </a:r>
          </a:p>
          <a:p>
            <a:r>
              <a:rPr lang="de-DE" sz="2400" dirty="0" smtClean="0"/>
              <a:t>Die Schreibweise für mehrdimensionale Arrays ist etwas gewöhnungsbedürftig</a:t>
            </a:r>
            <a:endParaRPr lang="de-DE" sz="2400" dirty="0"/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899592" y="4149080"/>
            <a:ext cx="6264696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en-US" sz="1600" dirty="0"/>
              <a:t>$a2 = New-Object -</a:t>
            </a:r>
            <a:r>
              <a:rPr lang="en-US" sz="1600" dirty="0" err="1"/>
              <a:t>Typename</a:t>
            </a:r>
            <a:r>
              <a:rPr lang="en-US" sz="1600" dirty="0"/>
              <a:t> "Byte[,]" -</a:t>
            </a:r>
            <a:r>
              <a:rPr lang="en-US" sz="1600" dirty="0" err="1"/>
              <a:t>ArgumentList</a:t>
            </a:r>
            <a:r>
              <a:rPr lang="en-US" sz="1600" dirty="0"/>
              <a:t> 4,2</a:t>
            </a:r>
            <a:br>
              <a:rPr lang="en-US" sz="1600" dirty="0"/>
            </a:br>
            <a:r>
              <a:rPr lang="en-US" sz="1600" dirty="0"/>
              <a:t>$a2[0,0] = 1</a:t>
            </a:r>
            <a:br>
              <a:rPr lang="en-US" sz="1600" dirty="0"/>
            </a:br>
            <a:r>
              <a:rPr lang="en-US" sz="1600" dirty="0"/>
              <a:t>$</a:t>
            </a:r>
            <a:r>
              <a:rPr lang="en-US" sz="1600" dirty="0" smtClean="0"/>
              <a:t>a2[0,1] </a:t>
            </a:r>
            <a:r>
              <a:rPr lang="en-US" sz="1600" dirty="0"/>
              <a:t>= </a:t>
            </a:r>
            <a:r>
              <a:rPr lang="en-US" sz="1600" dirty="0" smtClean="0"/>
              <a:t>3</a:t>
            </a:r>
          </a:p>
          <a:p>
            <a:r>
              <a:rPr lang="de-DE" sz="1600" dirty="0"/>
              <a:t>$</a:t>
            </a:r>
            <a:r>
              <a:rPr lang="de-DE" sz="1600" dirty="0" smtClean="0"/>
              <a:t>a2.GetUpperBound(0)</a:t>
            </a:r>
          </a:p>
          <a:p>
            <a:r>
              <a:rPr lang="de-DE" sz="1600" dirty="0"/>
              <a:t>1</a:t>
            </a:r>
            <a:endParaRPr lang="de-DE" sz="1600" dirty="0" smtClean="0"/>
          </a:p>
          <a:p>
            <a:r>
              <a:rPr lang="de-DE" sz="1600" dirty="0"/>
              <a:t>$a2.GetUpperBound(1</a:t>
            </a:r>
            <a:r>
              <a:rPr lang="de-DE" sz="1600" dirty="0" smtClean="0"/>
              <a:t>)</a:t>
            </a:r>
          </a:p>
          <a:p>
            <a:r>
              <a:rPr lang="de-DE" sz="1600" dirty="0"/>
              <a:t>3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99592" y="3737154"/>
            <a:ext cx="6264696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Beispiel: </a:t>
            </a:r>
            <a:r>
              <a:rPr lang="de-DE" dirty="0" smtClean="0"/>
              <a:t>Zweidimensionales Array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490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Hashtable</a:t>
            </a:r>
            <a:r>
              <a:rPr lang="de-DE" sz="2800" dirty="0" smtClean="0"/>
              <a:t> = Array mit Schlüssel-Wert-Paaren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 smtClean="0"/>
              <a:t>Eine </a:t>
            </a:r>
            <a:r>
              <a:rPr lang="de-DE" sz="2400" dirty="0" err="1" smtClean="0"/>
              <a:t>Hashtable</a:t>
            </a:r>
            <a:r>
              <a:rPr lang="de-DE" sz="2400" dirty="0" smtClean="0"/>
              <a:t> ist nur ein Array </a:t>
            </a:r>
            <a:r>
              <a:rPr lang="de-DE" sz="2400" dirty="0"/>
              <a:t>mit Schlüssel=Wert-Paaren </a:t>
            </a:r>
            <a:r>
              <a:rPr lang="de-DE" sz="2400" dirty="0" smtClean="0"/>
              <a:t>statt Werten</a:t>
            </a:r>
          </a:p>
          <a:p>
            <a:r>
              <a:rPr lang="de-DE" sz="2400" dirty="0"/>
              <a:t>@</a:t>
            </a:r>
            <a:r>
              <a:rPr lang="de-DE" sz="2400" dirty="0" smtClean="0"/>
              <a:t>{} statt @[]</a:t>
            </a:r>
            <a:endParaRPr lang="de-DE" sz="2400" dirty="0"/>
          </a:p>
          <a:p>
            <a:r>
              <a:rPr lang="de-DE" sz="2400" dirty="0"/>
              <a:t>Schlüssel = beliebiger Wert, der eindeutig sein muss</a:t>
            </a:r>
          </a:p>
          <a:p>
            <a:r>
              <a:rPr lang="de-DE" sz="2400" dirty="0"/>
              <a:t>Wert = beliebiger Wert, der in einer Liste abgelegt werden soll</a:t>
            </a:r>
          </a:p>
          <a:p>
            <a:r>
              <a:rPr lang="de-DE" sz="2400" dirty="0"/>
              <a:t>Vorteil gegenüber </a:t>
            </a:r>
            <a:r>
              <a:rPr lang="de-DE" sz="2400" dirty="0" smtClean="0"/>
              <a:t>einem Array</a:t>
            </a:r>
            <a:endParaRPr lang="de-DE" sz="2400" dirty="0"/>
          </a:p>
          <a:p>
            <a:pPr lvl="1"/>
            <a:r>
              <a:rPr lang="de-DE" sz="2000" dirty="0"/>
              <a:t>Jeder Wert wird über einen </a:t>
            </a:r>
            <a:r>
              <a:rPr lang="de-DE" sz="2000" dirty="0" err="1"/>
              <a:t>indivuellen</a:t>
            </a:r>
            <a:r>
              <a:rPr lang="de-DE" sz="2000" dirty="0"/>
              <a:t> Schlüssel angesprochen</a:t>
            </a:r>
          </a:p>
          <a:p>
            <a:pPr lvl="1"/>
            <a:r>
              <a:rPr lang="de-DE" sz="2000" dirty="0"/>
              <a:t>Sehr viel schneller Zugriff nach bestimmten Werten, da keine Suche erforderlich ist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927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hash</a:t>
            </a:r>
            <a:r>
              <a:rPr lang="de-DE" sz="2800" dirty="0"/>
              <a:t> = „zerhacken“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061048"/>
          </a:xfrm>
        </p:spPr>
        <p:txBody>
          <a:bodyPr/>
          <a:lstStyle/>
          <a:p>
            <a:r>
              <a:rPr lang="de-DE" sz="2400" dirty="0"/>
              <a:t>Begriff stammt aus der Informatik</a:t>
            </a:r>
          </a:p>
          <a:p>
            <a:r>
              <a:rPr lang="de-DE" sz="2400" dirty="0"/>
              <a:t>Die deutsche Bezeichnung ist „Streuwert“ (Wikipedia)</a:t>
            </a:r>
          </a:p>
          <a:p>
            <a:r>
              <a:rPr lang="de-DE" sz="2400" dirty="0"/>
              <a:t>Jedem Wert der </a:t>
            </a:r>
            <a:r>
              <a:rPr lang="de-DE" sz="2400" dirty="0" err="1"/>
              <a:t>Hashtable</a:t>
            </a:r>
            <a:r>
              <a:rPr lang="de-DE" sz="2400" dirty="0"/>
              <a:t> wird intern ein Hashwert zugeordnet, der von einer Hashfunktion gebildet wird</a:t>
            </a:r>
          </a:p>
          <a:p>
            <a:r>
              <a:rPr lang="de-DE" sz="2400" dirty="0"/>
              <a:t>Am Ende ist der Hashwert nur eine Zahl</a:t>
            </a:r>
          </a:p>
          <a:p>
            <a:r>
              <a:rPr lang="de-DE" sz="2400" dirty="0"/>
              <a:t>Gute Beschreibung: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539552" y="4437112"/>
            <a:ext cx="7609238" cy="51473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docs.microsoft.com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/en-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powershell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scripting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learn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deep-dives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everything-about-hashtable?view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=powershell-7.2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15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Hashtables</a:t>
            </a:r>
            <a:r>
              <a:rPr lang="de-DE" sz="2800" dirty="0"/>
              <a:t> statisch anlegen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Die Schreibweise ist @{key1=value1;key2=value2}</a:t>
            </a:r>
          </a:p>
          <a:p>
            <a:r>
              <a:rPr lang="de-DE" sz="2400" dirty="0"/>
              <a:t>Leere </a:t>
            </a:r>
            <a:r>
              <a:rPr lang="de-DE" sz="2400" dirty="0" err="1"/>
              <a:t>Hashtable</a:t>
            </a:r>
            <a:r>
              <a:rPr lang="de-DE" sz="2400" dirty="0"/>
              <a:t> mit @{}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27584" y="2780928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Hashtable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mit drei Werten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27584" y="3230709"/>
            <a:ext cx="7609238" cy="36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 = @{k1=100; k2=200; k3=300}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33127" y="3861048"/>
            <a:ext cx="7609238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$h["k1"]</a:t>
            </a: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$h["k3"]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300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$h.k2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200</a:t>
            </a:r>
          </a:p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$h[k1]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!!! Fehler !!!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827584" y="5852615"/>
            <a:ext cx="7609238" cy="36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$h.k3 = "400"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3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Hashtables</a:t>
            </a:r>
            <a:r>
              <a:rPr lang="de-DE" sz="2800" dirty="0"/>
              <a:t> dynamisch anlegen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Schlüssel-Wert-Paare können auch dynamisch hinzugefügt werden</a:t>
            </a:r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827584" y="2636912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Schlüssel = Monatsname Value= Anzahl Tage pro Monat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27584" y="3140968"/>
            <a:ext cx="7609238" cy="30538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$h = @{}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($m=1;$m-le12;$m++)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{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  $h[(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 -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Month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$m -Format MMMM)] = [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DaysInMonth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(2012, $m)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$h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                          Value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                           -----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   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Juni    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Juli  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Dezember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Januar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April   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September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Oktober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November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Februar                        29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August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März                           31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477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Schlüssel einer </a:t>
            </a:r>
            <a:r>
              <a:rPr lang="de-DE" sz="2800" dirty="0" err="1"/>
              <a:t>Hashtable</a:t>
            </a:r>
            <a:r>
              <a:rPr lang="de-DE" sz="2800" dirty="0"/>
              <a:t> sind nicht sortiert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/>
              <a:t>Lösung</a:t>
            </a:r>
            <a:r>
              <a:rPr lang="de-DE" sz="2400" dirty="0"/>
              <a:t>: </a:t>
            </a:r>
            <a:r>
              <a:rPr lang="de-DE" sz="2400" i="1" dirty="0"/>
              <a:t>[</a:t>
            </a:r>
            <a:r>
              <a:rPr lang="de-DE" sz="2400" i="1" dirty="0" err="1"/>
              <a:t>Ordered</a:t>
            </a:r>
            <a:r>
              <a:rPr lang="de-DE" sz="2400" i="1" dirty="0"/>
              <a:t>] </a:t>
            </a:r>
            <a:r>
              <a:rPr lang="de-DE" sz="2400" dirty="0"/>
              <a:t>beim Anlegen verwenden</a:t>
            </a:r>
          </a:p>
          <a:p>
            <a:r>
              <a:rPr lang="de-DE" sz="2400" dirty="0"/>
              <a:t>Anstelle </a:t>
            </a:r>
            <a:r>
              <a:rPr lang="de-DE" sz="2400" dirty="0" smtClean="0"/>
              <a:t>eines </a:t>
            </a:r>
            <a:r>
              <a:rPr lang="de-DE" sz="2400" i="1" dirty="0" err="1" smtClean="0"/>
              <a:t>Hashtable</a:t>
            </a:r>
            <a:r>
              <a:rPr lang="de-DE" sz="2400" i="1" dirty="0" smtClean="0"/>
              <a:t>-</a:t>
            </a:r>
            <a:r>
              <a:rPr lang="de-DE" sz="2400" dirty="0" smtClean="0"/>
              <a:t> </a:t>
            </a:r>
            <a:r>
              <a:rPr lang="de-DE" sz="2400" dirty="0"/>
              <a:t>wird ein </a:t>
            </a:r>
            <a:r>
              <a:rPr lang="de-DE" sz="2400" i="1" dirty="0" err="1"/>
              <a:t>OrderedDictionary</a:t>
            </a:r>
            <a:r>
              <a:rPr lang="de-DE" sz="2400" i="1" dirty="0"/>
              <a:t>-Objekt</a:t>
            </a:r>
            <a:r>
              <a:rPr lang="de-DE" sz="2400" dirty="0"/>
              <a:t> angelegt</a:t>
            </a:r>
            <a:endParaRPr lang="de-DE" sz="2800" dirty="0"/>
          </a:p>
        </p:txBody>
      </p:sp>
      <p:sp>
        <p:nvSpPr>
          <p:cNvPr id="6" name="Textfeld 5"/>
          <p:cNvSpPr txBox="1"/>
          <p:nvPr/>
        </p:nvSpPr>
        <p:spPr>
          <a:xfrm>
            <a:off x="1043608" y="3140968"/>
            <a:ext cx="7609238" cy="30538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$h = [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Ordered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]@{}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($m=1;$m-le12;$m++)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{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  $h[(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 -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Month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$m -Format MMMM)] = [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DaysInMonth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(2012, $m)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 C:\Users\pemo20&gt; $h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                           Value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                           -----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Januar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Februar                        29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März  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April   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   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Juni    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Juli  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August 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September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Oktober                        31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November                       30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Dezember                       31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3344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Credential</a:t>
            </a:r>
            <a:r>
              <a:rPr lang="de-DE" sz="2800" dirty="0"/>
              <a:t>-Verwaltung über eine </a:t>
            </a:r>
            <a:r>
              <a:rPr lang="de-DE" sz="2800" dirty="0" err="1"/>
              <a:t>Hashtable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/>
              <a:t>Schlüssel = Servername/IP-Adresse</a:t>
            </a:r>
          </a:p>
          <a:p>
            <a:r>
              <a:rPr lang="de-DE" sz="2400" dirty="0"/>
              <a:t>Wert = </a:t>
            </a:r>
            <a:r>
              <a:rPr lang="de-DE" sz="2400" i="1" dirty="0" err="1"/>
              <a:t>PSCredential</a:t>
            </a:r>
            <a:r>
              <a:rPr lang="de-DE" sz="2400" dirty="0"/>
              <a:t>-Objekt</a:t>
            </a:r>
            <a:endParaRPr lang="de-DE" dirty="0"/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99592" y="2780928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Credential</a:t>
            </a:r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-Zuordnung über eine </a:t>
            </a:r>
            <a:r>
              <a:rPr lang="de-DE" sz="12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Hashtable</a:t>
            </a:r>
            <a:endParaRPr lang="de-D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899592" y="3284984"/>
            <a:ext cx="7609238" cy="1807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 = @{}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$Cred1 =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Get-Credential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$Cred2 =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Get-Credential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$Cred3 =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Get-Credential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$h["Server1"] = $Cred1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$h["Server2"] = $Cred2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$h["Server3"] = $Cred3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($Server in 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h.keys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Invoke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-Command –Computername $Server –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Scriptblock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ipconfig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–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Credential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h.$Server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777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Sehr praktisch: </a:t>
            </a:r>
            <a:r>
              <a:rPr lang="de-DE" sz="2800" dirty="0" err="1"/>
              <a:t>GetEnumerator</a:t>
            </a:r>
            <a:r>
              <a:rPr lang="de-DE" sz="2800" dirty="0"/>
              <a:t>()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Egal, wie viele Einträge eine </a:t>
            </a:r>
            <a:r>
              <a:rPr lang="de-DE" sz="2400" dirty="0" err="1"/>
              <a:t>Hashtable</a:t>
            </a:r>
            <a:r>
              <a:rPr lang="de-DE" sz="2400" dirty="0"/>
              <a:t> enthält, es ist immer ein </a:t>
            </a:r>
            <a:r>
              <a:rPr lang="de-DE" sz="2400" dirty="0" smtClean="0"/>
              <a:t>einzelnes Objekt</a:t>
            </a:r>
            <a:endParaRPr lang="de-DE" sz="2400" dirty="0"/>
          </a:p>
          <a:p>
            <a:r>
              <a:rPr lang="de-DE" sz="2400" dirty="0"/>
              <a:t>Sollen alle Key-Value-Paare als einzelne Objekte behandelt werden, muss ein </a:t>
            </a:r>
            <a:r>
              <a:rPr lang="de-DE" sz="2400" i="1" dirty="0" err="1" smtClean="0"/>
              <a:t>GetEnumerator</a:t>
            </a:r>
            <a:r>
              <a:rPr lang="de-DE" sz="2400" i="1" dirty="0" smtClean="0"/>
              <a:t>()</a:t>
            </a:r>
            <a:r>
              <a:rPr lang="de-DE" sz="2400" dirty="0" smtClean="0"/>
              <a:t>-Aufruf </a:t>
            </a:r>
            <a:r>
              <a:rPr lang="de-DE" sz="2400" dirty="0"/>
              <a:t>angehängt werden</a:t>
            </a:r>
          </a:p>
          <a:p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1043608" y="4386420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Geht nicht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043608" y="4797152"/>
            <a:ext cx="7609238" cy="2839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 |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Name –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"Server1"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043608" y="5462058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Geht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043608" y="5877272"/>
            <a:ext cx="7609238" cy="2839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h.GetEnumerator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|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Name –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"Server1"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1043608" y="3363948"/>
            <a:ext cx="7609238" cy="6994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 = @{}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$h["Server1"] = 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$h["Server2"] = 1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$h["Server3"] = 3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6800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 animBg="1"/>
      <p:bldP spid="8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Beispiele für die Schulung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3681263"/>
          </a:xfrm>
        </p:spPr>
        <p:txBody>
          <a:bodyPr>
            <a:normAutofit/>
          </a:bodyPr>
          <a:lstStyle/>
          <a:p>
            <a:r>
              <a:rPr lang="de-DE" sz="2400" dirty="0"/>
              <a:t>Sind Teil des Zip-Downloads</a:t>
            </a:r>
          </a:p>
          <a:p>
            <a:r>
              <a:rPr lang="de-DE" sz="2400" dirty="0" smtClean="0"/>
              <a:t>Alternativ über das </a:t>
            </a:r>
            <a:r>
              <a:rPr lang="de-DE" sz="2400" dirty="0" err="1" smtClean="0"/>
              <a:t>GitHub-Repo</a:t>
            </a:r>
            <a:endParaRPr lang="de-DE" sz="2400" dirty="0"/>
          </a:p>
          <a:p>
            <a:r>
              <a:rPr lang="de-DE" sz="2400" dirty="0">
                <a:hlinkClick r:id="rId2"/>
              </a:rPr>
              <a:t>https://</a:t>
            </a:r>
            <a:r>
              <a:rPr lang="de-DE" sz="2400" dirty="0" err="1" smtClean="0">
                <a:hlinkClick r:id="rId2"/>
              </a:rPr>
              <a:t>github.com</a:t>
            </a:r>
            <a:r>
              <a:rPr lang="de-DE" sz="2400" dirty="0" smtClean="0">
                <a:hlinkClick r:id="rId2"/>
              </a:rPr>
              <a:t>/pemo11/MS113</a:t>
            </a:r>
            <a:endParaRPr lang="de-DE" sz="2400" dirty="0"/>
          </a:p>
          <a:p>
            <a:r>
              <a:rPr lang="de-DE" sz="2400" dirty="0"/>
              <a:t>Download als Zip-Datei oder per git </a:t>
            </a:r>
            <a:r>
              <a:rPr lang="de-DE" sz="2400" dirty="0" err="1"/>
              <a:t>clone</a:t>
            </a:r>
            <a:r>
              <a:rPr lang="de-DE" sz="2400" dirty="0"/>
              <a:t> </a:t>
            </a:r>
            <a:r>
              <a:rPr lang="de-DE" sz="2400" dirty="0" smtClean="0"/>
              <a:t>(setzt </a:t>
            </a:r>
            <a:r>
              <a:rPr lang="de-DE" sz="2400" dirty="0" err="1" smtClean="0"/>
              <a:t>Git</a:t>
            </a:r>
            <a:r>
              <a:rPr lang="de-DE" sz="2400" dirty="0" smtClean="0"/>
              <a:t> </a:t>
            </a:r>
            <a:r>
              <a:rPr lang="de-DE" sz="2400" dirty="0"/>
              <a:t>for Windows </a:t>
            </a:r>
            <a:r>
              <a:rPr lang="de-DE" sz="2400" dirty="0" smtClean="0"/>
              <a:t>voraus)</a:t>
            </a:r>
            <a:endParaRPr lang="de-DE" sz="2400" dirty="0"/>
          </a:p>
          <a:p>
            <a:r>
              <a:rPr lang="de-DE" sz="2400" dirty="0"/>
              <a:t>Zip-Datei auspacken z.B. in Documents-Verzeichnis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755576" y="4797152"/>
            <a:ext cx="6264696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sz="1400" dirty="0">
                <a:latin typeface="Consolas" panose="020B0609020204030204" pitchFamily="49" charset="0"/>
                <a:cs typeface="Consolas" panose="020B0609020204030204" pitchFamily="49" charset="0"/>
              </a:rPr>
              <a:t>PS&gt;git clone https://</a:t>
            </a:r>
            <a:r>
              <a:rPr lang="de-DE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github.com</a:t>
            </a:r>
            <a:r>
              <a:rPr lang="de-DE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/pemo11/MS113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Ellipse 3"/>
          <p:cNvSpPr/>
          <p:nvPr/>
        </p:nvSpPr>
        <p:spPr>
          <a:xfrm>
            <a:off x="683568" y="4581128"/>
            <a:ext cx="288032" cy="288032"/>
          </a:xfrm>
          <a:prstGeom prst="ellipse">
            <a:avLst/>
          </a:prstGeom>
          <a:solidFill>
            <a:schemeClr val="tx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7" name="Ellipse 6"/>
          <p:cNvSpPr/>
          <p:nvPr/>
        </p:nvSpPr>
        <p:spPr>
          <a:xfrm>
            <a:off x="3131840" y="3445671"/>
            <a:ext cx="288032" cy="288032"/>
          </a:xfrm>
          <a:prstGeom prst="ellipse">
            <a:avLst/>
          </a:prstGeom>
          <a:solidFill>
            <a:schemeClr val="tx1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29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4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Praxistipp: </a:t>
            </a:r>
            <a:r>
              <a:rPr lang="de-DE" sz="2800" dirty="0" err="1" smtClean="0"/>
              <a:t>PSCustomObject</a:t>
            </a:r>
            <a:r>
              <a:rPr lang="de-DE" sz="2800" dirty="0" smtClean="0"/>
              <a:t> in </a:t>
            </a:r>
            <a:r>
              <a:rPr lang="de-DE" sz="2800" dirty="0" err="1" smtClean="0"/>
              <a:t>HashTable</a:t>
            </a:r>
            <a:r>
              <a:rPr lang="de-DE" sz="2800" dirty="0" smtClean="0"/>
              <a:t> konvertieren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Kann manchmal praktisch sein;)</a:t>
            </a:r>
          </a:p>
          <a:p>
            <a:r>
              <a:rPr lang="de-DE" sz="2400" dirty="0" smtClean="0"/>
              <a:t>Viele </a:t>
            </a:r>
            <a:r>
              <a:rPr lang="de-DE" sz="2400" dirty="0"/>
              <a:t>gute Beispiele: https://</a:t>
            </a:r>
            <a:r>
              <a:rPr lang="de-DE" sz="2400" dirty="0" err="1"/>
              <a:t>stackoverflow.com</a:t>
            </a:r>
            <a:r>
              <a:rPr lang="de-DE" sz="2400" dirty="0"/>
              <a:t>/</a:t>
            </a:r>
            <a:r>
              <a:rPr lang="de-DE" sz="2400" dirty="0" err="1"/>
              <a:t>questions</a:t>
            </a:r>
            <a:r>
              <a:rPr lang="de-DE" sz="2400" dirty="0"/>
              <a:t>/3740128/</a:t>
            </a:r>
            <a:r>
              <a:rPr lang="de-DE" sz="2400" dirty="0" err="1"/>
              <a:t>pscustomobject-to-hashtable</a:t>
            </a:r>
            <a:endParaRPr lang="de-DE" sz="2400" dirty="0"/>
          </a:p>
          <a:p>
            <a:endParaRPr lang="de-DE" sz="2400" dirty="0"/>
          </a:p>
        </p:txBody>
      </p:sp>
      <p:sp>
        <p:nvSpPr>
          <p:cNvPr id="10" name="Textfeld 9"/>
          <p:cNvSpPr txBox="1"/>
          <p:nvPr/>
        </p:nvSpPr>
        <p:spPr>
          <a:xfrm>
            <a:off x="971600" y="3415759"/>
            <a:ext cx="7609238" cy="15304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dirty="0">
                <a:latin typeface="Consolas" panose="020B0609020204030204" pitchFamily="49" charset="0"/>
              </a:rPr>
              <a:t>$</a:t>
            </a:r>
            <a:r>
              <a:rPr lang="de-DE" altLang="de-DE" dirty="0" err="1">
                <a:latin typeface="Consolas" panose="020B0609020204030204" pitchFamily="49" charset="0"/>
              </a:rPr>
              <a:t>obj</a:t>
            </a:r>
            <a:r>
              <a:rPr lang="de-DE" altLang="de-DE" dirty="0">
                <a:latin typeface="Consolas" panose="020B0609020204030204" pitchFamily="49" charset="0"/>
              </a:rPr>
              <a:t> = [</a:t>
            </a:r>
            <a:r>
              <a:rPr lang="de-DE" altLang="de-DE" dirty="0" err="1">
                <a:latin typeface="Consolas" panose="020B0609020204030204" pitchFamily="49" charset="0"/>
              </a:rPr>
              <a:t>PSCustomObject</a:t>
            </a:r>
            <a:r>
              <a:rPr lang="de-DE" altLang="de-DE" dirty="0">
                <a:latin typeface="Consolas" panose="020B0609020204030204" pitchFamily="49" charset="0"/>
              </a:rPr>
              <a:t>]@{p1=100;p2=200;p3=300</a:t>
            </a:r>
            <a:r>
              <a:rPr lang="de-DE" altLang="de-DE" dirty="0" smtClean="0">
                <a:latin typeface="Consolas" panose="020B0609020204030204" pitchFamily="49" charset="0"/>
              </a:rPr>
              <a:t>}</a:t>
            </a:r>
            <a:br>
              <a:rPr lang="de-DE" altLang="de-DE" dirty="0" smtClean="0">
                <a:latin typeface="Consolas" panose="020B0609020204030204" pitchFamily="49" charset="0"/>
              </a:rPr>
            </a:br>
            <a:endParaRPr lang="de-DE" altLang="de-DE" dirty="0">
              <a:latin typeface="Consolas" panose="020B060902020403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de-DE" altLang="de-DE" dirty="0">
                <a:latin typeface="Consolas" panose="020B0609020204030204" pitchFamily="49" charset="0"/>
              </a:rPr>
              <a:t>$</a:t>
            </a:r>
            <a:r>
              <a:rPr lang="de-DE" altLang="de-DE" dirty="0" err="1">
                <a:latin typeface="Consolas" panose="020B0609020204030204" pitchFamily="49" charset="0"/>
              </a:rPr>
              <a:t>obj.psobject.properties</a:t>
            </a:r>
            <a:r>
              <a:rPr lang="de-DE" altLang="de-DE" dirty="0">
                <a:latin typeface="Consolas" panose="020B0609020204030204" pitchFamily="49" charset="0"/>
              </a:rPr>
              <a:t> | </a:t>
            </a:r>
            <a:r>
              <a:rPr lang="de-DE" altLang="de-DE" dirty="0" err="1">
                <a:latin typeface="Consolas" panose="020B0609020204030204" pitchFamily="49" charset="0"/>
              </a:rPr>
              <a:t>ForEach</a:t>
            </a:r>
            <a:r>
              <a:rPr lang="de-DE" altLang="de-DE" dirty="0">
                <a:latin typeface="Consolas" panose="020B0609020204030204" pitchFamily="49" charset="0"/>
              </a:rPr>
              <a:t> -Begin {$h=@{}} -</a:t>
            </a:r>
            <a:r>
              <a:rPr lang="de-DE" altLang="de-DE" dirty="0" err="1">
                <a:latin typeface="Consolas" panose="020B0609020204030204" pitchFamily="49" charset="0"/>
              </a:rPr>
              <a:t>Process</a:t>
            </a:r>
            <a:r>
              <a:rPr lang="de-DE" altLang="de-DE" dirty="0">
                <a:latin typeface="Consolas" panose="020B0609020204030204" pitchFamily="49" charset="0"/>
              </a:rPr>
              <a:t> {$h."$($_.Name)" = $_.Value} -End {$h} </a:t>
            </a:r>
            <a:r>
              <a:rPr lang="de-DE" altLang="de-DE" dirty="0" smtClean="0">
                <a:latin typeface="Consolas" panose="020B0609020204030204" pitchFamily="49" charset="0"/>
              </a:rPr>
              <a:t/>
            </a:r>
            <a:br>
              <a:rPr lang="de-DE" altLang="de-DE" dirty="0" smtClean="0">
                <a:latin typeface="Consolas" panose="020B0609020204030204" pitchFamily="49" charset="0"/>
              </a:rPr>
            </a:br>
            <a:endParaRPr lang="de-DE" altLang="de-DE" dirty="0">
              <a:latin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54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Hashtables</a:t>
            </a:r>
            <a:r>
              <a:rPr lang="de-DE" sz="2800" dirty="0"/>
              <a:t> in der Praxis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err="1"/>
              <a:t>Hashtables</a:t>
            </a:r>
            <a:r>
              <a:rPr lang="de-DE" sz="2400" dirty="0"/>
              <a:t> kommen in der </a:t>
            </a:r>
            <a:r>
              <a:rPr lang="de-DE" sz="2400" dirty="0" err="1"/>
              <a:t>PowerShell</a:t>
            </a:r>
            <a:r>
              <a:rPr lang="de-DE" sz="2400" dirty="0"/>
              <a:t>-Praxis an mehreren Stellen vor</a:t>
            </a:r>
          </a:p>
          <a:p>
            <a:pPr lvl="1"/>
            <a:r>
              <a:rPr lang="de-DE" sz="2000" dirty="0"/>
              <a:t>Beim Bilden von </a:t>
            </a:r>
            <a:r>
              <a:rPr lang="de-DE" sz="2000" dirty="0" err="1"/>
              <a:t>Propertie</a:t>
            </a:r>
            <a:r>
              <a:rPr lang="de-DE" sz="2000" dirty="0"/>
              <a:t> s bei </a:t>
            </a:r>
            <a:r>
              <a:rPr lang="de-DE" sz="2000" i="1" dirty="0"/>
              <a:t>Select-</a:t>
            </a:r>
            <a:r>
              <a:rPr lang="de-DE" sz="2000" i="1" dirty="0" err="1"/>
              <a:t>Object</a:t>
            </a:r>
            <a:endParaRPr lang="de-DE" sz="2000" i="1" dirty="0"/>
          </a:p>
          <a:p>
            <a:pPr lvl="1"/>
            <a:r>
              <a:rPr lang="de-DE" sz="2000" dirty="0"/>
              <a:t>Beim Zusammenfassen mehrerer Parameterargumente (Stichwort: </a:t>
            </a:r>
            <a:r>
              <a:rPr lang="de-DE" sz="2000" dirty="0" err="1"/>
              <a:t>Splatting</a:t>
            </a:r>
            <a:r>
              <a:rPr lang="de-DE" sz="2000" dirty="0"/>
              <a:t>)</a:t>
            </a:r>
          </a:p>
          <a:p>
            <a:pPr lvl="1"/>
            <a:r>
              <a:rPr lang="de-DE" sz="2000" dirty="0"/>
              <a:t>Als Parameterwert bei einigen </a:t>
            </a:r>
            <a:r>
              <a:rPr lang="de-DE" sz="2000" dirty="0" err="1"/>
              <a:t>Cmdlets</a:t>
            </a:r>
            <a:r>
              <a:rPr lang="de-DE" sz="2000" dirty="0"/>
              <a:t> (z.B. </a:t>
            </a:r>
            <a:r>
              <a:rPr lang="de-DE" sz="2000" i="1" dirty="0"/>
              <a:t>New-</a:t>
            </a:r>
            <a:r>
              <a:rPr lang="de-DE" sz="2000" i="1" dirty="0" err="1"/>
              <a:t>Object</a:t>
            </a:r>
            <a:r>
              <a:rPr lang="de-DE" sz="2000" dirty="0"/>
              <a:t>, </a:t>
            </a:r>
            <a:r>
              <a:rPr lang="de-DE" sz="2000" i="1" dirty="0" err="1"/>
              <a:t>Invoke-WebRequest</a:t>
            </a:r>
            <a:r>
              <a:rPr lang="de-DE" sz="2000" dirty="0"/>
              <a:t>, </a:t>
            </a:r>
            <a:r>
              <a:rPr lang="de-DE" sz="2000" i="1" dirty="0"/>
              <a:t>Select-</a:t>
            </a:r>
            <a:r>
              <a:rPr lang="de-DE" sz="2000" i="1" dirty="0" err="1"/>
              <a:t>Xml</a:t>
            </a:r>
            <a:r>
              <a:rPr lang="de-DE" sz="2000" dirty="0"/>
              <a:t>)</a:t>
            </a:r>
          </a:p>
          <a:p>
            <a:pPr lvl="1"/>
            <a:r>
              <a:rPr lang="de-DE" sz="2000" dirty="0"/>
              <a:t>Beim Bilden von Objekten im Zusammenspiel mit dem Type Alias </a:t>
            </a:r>
            <a:r>
              <a:rPr lang="de-DE" sz="2000" i="1" dirty="0"/>
              <a:t>[</a:t>
            </a:r>
            <a:r>
              <a:rPr lang="de-DE" sz="2000" i="1" dirty="0" err="1"/>
              <a:t>PSCustomObject</a:t>
            </a:r>
            <a:r>
              <a:rPr lang="de-DE" sz="2000" i="1" dirty="0"/>
              <a:t>]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0497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Eine </a:t>
            </a:r>
            <a:r>
              <a:rPr lang="de-DE" sz="2400" dirty="0" err="1"/>
              <a:t>Hashtable</a:t>
            </a:r>
            <a:r>
              <a:rPr lang="de-DE" sz="2400" dirty="0"/>
              <a:t> ist eine Liste mit Schlüssel=Wert-Paaren</a:t>
            </a:r>
          </a:p>
          <a:p>
            <a:r>
              <a:rPr lang="de-DE" sz="2400" dirty="0" err="1"/>
              <a:t>Hashtables</a:t>
            </a:r>
            <a:r>
              <a:rPr lang="de-DE" sz="2400" dirty="0"/>
              <a:t> sind praktisch in vielen Situationen</a:t>
            </a:r>
          </a:p>
          <a:p>
            <a:r>
              <a:rPr lang="de-DE" sz="2400" dirty="0"/>
              <a:t>Der  Begriff „</a:t>
            </a:r>
            <a:r>
              <a:rPr lang="de-DE" sz="2400" dirty="0" err="1"/>
              <a:t>hash</a:t>
            </a:r>
            <a:r>
              <a:rPr lang="de-DE" sz="2400" dirty="0"/>
              <a:t>“ stammt aus der Informatik</a:t>
            </a:r>
          </a:p>
          <a:p>
            <a:r>
              <a:rPr lang="de-DE" sz="2400" dirty="0"/>
              <a:t>Für die </a:t>
            </a:r>
            <a:r>
              <a:rPr lang="de-DE" sz="2400" dirty="0" err="1"/>
              <a:t>PowerShell</a:t>
            </a:r>
            <a:r>
              <a:rPr lang="de-DE" sz="2400" dirty="0"/>
              <a:t>-Praxis spielen </a:t>
            </a:r>
            <a:r>
              <a:rPr lang="de-DE" sz="2400" dirty="0" err="1"/>
              <a:t>Hashtables</a:t>
            </a:r>
            <a:r>
              <a:rPr lang="de-DE" sz="2400" dirty="0"/>
              <a:t> eine wichtige Rolle</a:t>
            </a:r>
          </a:p>
          <a:p>
            <a:r>
              <a:rPr lang="de-DE" sz="2400" dirty="0"/>
              <a:t>Das Prinzip ist einfach, man versteht es trotzdem selten beim ersten Mal, daher unbedingt dranbleiben</a:t>
            </a:r>
            <a:r>
              <a:rPr lang="de-DE" sz="2400" dirty="0">
                <a:sym typeface="Wingdings" panose="05000000000000000000" pitchFamily="2" charset="2"/>
              </a:rPr>
              <a:t>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190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</a:t>
            </a:r>
            <a:r>
              <a:rPr lang="de-DE" sz="2800" dirty="0" smtClean="0"/>
              <a:t>zum Thema </a:t>
            </a:r>
            <a:r>
              <a:rPr lang="de-DE" sz="2800" dirty="0" err="1" smtClean="0"/>
              <a:t>Hashtable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Auf einem Zettel sind eine Reihe von Servernamen und Benutzerkonten aufgeschrieben</a:t>
            </a:r>
          </a:p>
          <a:p>
            <a:r>
              <a:rPr lang="de-DE" sz="2400" dirty="0"/>
              <a:t>Jeder Server besitzt eine Reihe von Benutzernamen</a:t>
            </a:r>
          </a:p>
          <a:p>
            <a:r>
              <a:rPr lang="de-DE" sz="2400" dirty="0" smtClean="0"/>
              <a:t>Aufgabe: Die </a:t>
            </a:r>
            <a:r>
              <a:rPr lang="de-DE" sz="2400" dirty="0"/>
              <a:t>Daten sollen so </a:t>
            </a:r>
            <a:r>
              <a:rPr lang="de-DE" sz="2400" dirty="0" smtClean="0"/>
              <a:t>mit </a:t>
            </a:r>
            <a:r>
              <a:rPr lang="de-DE" sz="2400" dirty="0"/>
              <a:t>Hilfe </a:t>
            </a:r>
            <a:r>
              <a:rPr lang="de-DE" sz="2400" dirty="0" smtClean="0"/>
              <a:t>einer </a:t>
            </a:r>
            <a:r>
              <a:rPr lang="de-DE" sz="2400" dirty="0" err="1"/>
              <a:t>Hashtable</a:t>
            </a:r>
            <a:r>
              <a:rPr lang="de-DE" sz="2400" dirty="0"/>
              <a:t> umgesetzt werden, dass über den Servernamen die Namen aller Benutzerkonten, die dem Server zugeordnet sind, abgerufen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6074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9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Texte verarbeiten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144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868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Objekte nach CSV, HTML, JSON und XML konvertieren</a:t>
            </a:r>
          </a:p>
          <a:p>
            <a:r>
              <a:rPr lang="de-DE" sz="2400" dirty="0" smtClean="0"/>
              <a:t>Aus Text Objekte machen</a:t>
            </a:r>
          </a:p>
          <a:p>
            <a:r>
              <a:rPr lang="de-DE" sz="2400" dirty="0" smtClean="0"/>
              <a:t>Kurze Einführung in reguläre Ausdrücke</a:t>
            </a:r>
          </a:p>
          <a:p>
            <a:r>
              <a:rPr lang="de-DE" sz="2400" dirty="0" smtClean="0"/>
              <a:t>Textdaten aus dem Web verarbeiten</a:t>
            </a:r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61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Objekte nach CSV, HTML, JSON und XML </a:t>
            </a:r>
            <a:r>
              <a:rPr lang="de-DE" sz="2800" dirty="0" smtClean="0"/>
              <a:t>konvertieren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146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604664"/>
          </a:xfrm>
        </p:spPr>
        <p:txBody>
          <a:bodyPr>
            <a:normAutofit/>
          </a:bodyPr>
          <a:lstStyle/>
          <a:p>
            <a:r>
              <a:rPr lang="de-DE" sz="2400" dirty="0" smtClean="0"/>
              <a:t>Eine der Stärken der </a:t>
            </a:r>
            <a:r>
              <a:rPr lang="de-DE" sz="2400" dirty="0" err="1" smtClean="0"/>
              <a:t>PowerShell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755576" y="2149711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</a:t>
            </a:r>
            <a:r>
              <a:rPr lang="de-DE" sz="12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Objekte als Text</a:t>
            </a:r>
            <a:endParaRPr lang="de-D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67424" y="2599874"/>
            <a:ext cx="7609238" cy="13919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ProcData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WS –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200MB | Select-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–Property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Name,StartTime,WS</a:t>
            </a:r>
            <a:endParaRPr lang="de-DE" sz="9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ProcData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-CSV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ProcData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-HTML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ProcData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-JSON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ProcData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ConvertTo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-XML –As String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73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Aus Text Objekte </a:t>
            </a:r>
            <a:r>
              <a:rPr lang="de-DE" sz="2800" dirty="0" smtClean="0"/>
              <a:t>machen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147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972816"/>
          </a:xfrm>
        </p:spPr>
        <p:txBody>
          <a:bodyPr>
            <a:normAutofit/>
          </a:bodyPr>
          <a:lstStyle/>
          <a:p>
            <a:r>
              <a:rPr lang="de-DE" sz="2400" dirty="0" smtClean="0"/>
              <a:t>Import-CSV macht aus Text Objekte</a:t>
            </a:r>
          </a:p>
          <a:p>
            <a:r>
              <a:rPr lang="de-DE" sz="2400" dirty="0" smtClean="0"/>
              <a:t>Voraussetzung ist eine Unterteilung der Zeilen durch ein einheitliches Trennzeichen (</a:t>
            </a:r>
            <a:r>
              <a:rPr lang="de-DE" sz="2400" dirty="0" err="1" smtClean="0"/>
              <a:t>Delimiter</a:t>
            </a:r>
            <a:r>
              <a:rPr lang="de-DE" sz="2400" dirty="0" smtClean="0"/>
              <a:t>)</a:t>
            </a:r>
          </a:p>
          <a:p>
            <a:r>
              <a:rPr lang="de-DE" sz="2400" dirty="0" smtClean="0"/>
              <a:t>Umlaute per Encoding-Parameter berücksichtigen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899592" y="3429000"/>
            <a:ext cx="760923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</a:t>
            </a:r>
            <a:r>
              <a:rPr lang="de-DE" sz="1200" dirty="0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Textdatei </a:t>
            </a:r>
            <a:r>
              <a:rPr lang="de-DE" sz="1200" dirty="0" err="1" smtClean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Serverdaten.txt</a:t>
            </a:r>
            <a:endParaRPr lang="de-DE" sz="12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07341" y="3796333"/>
            <a:ext cx="7609238" cy="1807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Fujitsu_Primergy_RX300,EDV,2020-04-29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Fujitsu_Primergy_RX350,EDV,2020-04-24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HP_ProLiant_BL680,SUP,2020-03-20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DELL_PowerEdge_R620,SUP,2020-03-19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Lenovo_x3650,BUCH,2020-03-18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DELL_PowerEdge_R640,SUP,2020-03-19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DELL_PowerEdge_R640,OFF,2020-02-14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HP_ProLiant_BL500,OFF,2020-03-07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HP_ProLiant_BL440,SUP,2020-03-15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Lenovo_x450,BUCH,2020-04-18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Dell_PowerEdge_T110,OFF,2020-03-12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Dell_PowerEdge_T320,OFF,2020-03-14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907341" y="5772269"/>
            <a:ext cx="7609238" cy="2839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Import-CSV –Path .\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Serverdaten.txt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–Header "Servertyp", "Abteilung", "Datum"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96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Reguläre Ausdrücke (1)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148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Wirken kompliziert, sind es im Allgemeinen aber nicht</a:t>
            </a:r>
          </a:p>
          <a:p>
            <a:r>
              <a:rPr lang="de-DE" sz="2400" dirty="0" smtClean="0"/>
              <a:t>Ein regulärer Ausdruck beschreibt ein allgemeines Muster, mit dem Texte durchsucht werden</a:t>
            </a:r>
          </a:p>
          <a:p>
            <a:r>
              <a:rPr lang="de-DE" sz="2400" dirty="0" smtClean="0"/>
              <a:t>Jeder Treffer ist ein Match</a:t>
            </a:r>
          </a:p>
          <a:p>
            <a:r>
              <a:rPr lang="de-DE" sz="2400" dirty="0" smtClean="0"/>
              <a:t>Beispiel </a:t>
            </a:r>
            <a:r>
              <a:rPr lang="de-DE" sz="2400" dirty="0" err="1" smtClean="0"/>
              <a:t>NetStat</a:t>
            </a:r>
            <a:r>
              <a:rPr lang="de-DE" sz="2400" dirty="0" smtClean="0"/>
              <a:t>-Ausgabe in Objekte konvertieren</a:t>
            </a:r>
          </a:p>
          <a:p>
            <a:endParaRPr lang="de-DE" sz="2400" dirty="0"/>
          </a:p>
          <a:p>
            <a:r>
              <a:rPr lang="de-DE" sz="2400" dirty="0" smtClean="0"/>
              <a:t>Einfach </a:t>
            </a:r>
            <a:r>
              <a:rPr lang="de-DE" sz="2400" dirty="0" err="1" smtClean="0"/>
              <a:t>CoPilot</a:t>
            </a:r>
            <a:r>
              <a:rPr lang="de-DE" sz="2400" dirty="0" smtClean="0"/>
              <a:t> fragen</a:t>
            </a:r>
          </a:p>
          <a:p>
            <a:r>
              <a:rPr lang="de-DE" sz="2400" dirty="0" smtClean="0"/>
              <a:t>In 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-Hilfe gut erklärt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67857" y="5301208"/>
            <a:ext cx="7609238" cy="2839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elp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about_regular_expressions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7356" y="3847412"/>
            <a:ext cx="7609238" cy="28390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"^\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s+TCP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\s+([0-9]{1,3}\.[0-9]{1,3}\.[0-9]{1,3}\.[0-9]{1,3}):(\d+).*\s+(\d+)$"</a:t>
            </a:r>
          </a:p>
        </p:txBody>
      </p:sp>
    </p:spTree>
    <p:extLst>
      <p:ext uri="{BB962C8B-B14F-4D97-AF65-F5344CB8AC3E}">
        <p14:creationId xmlns:p14="http://schemas.microsoft.com/office/powerpoint/2010/main" val="466067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Reguläre Ausdrücke </a:t>
            </a:r>
            <a:r>
              <a:rPr lang="de-DE" sz="2800" dirty="0" smtClean="0"/>
              <a:t>(2)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149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Select-String-</a:t>
            </a:r>
            <a:r>
              <a:rPr lang="de-DE" sz="2400" dirty="0" err="1" smtClean="0"/>
              <a:t>Cmdlet</a:t>
            </a:r>
            <a:endParaRPr lang="de-DE" sz="2400" dirty="0" smtClean="0"/>
          </a:p>
          <a:p>
            <a:r>
              <a:rPr lang="de-DE" sz="2400" dirty="0" smtClean="0"/>
              <a:t>Operatoren –</a:t>
            </a:r>
            <a:r>
              <a:rPr lang="de-DE" sz="2400" dirty="0" err="1" smtClean="0"/>
              <a:t>match</a:t>
            </a:r>
            <a:r>
              <a:rPr lang="de-DE" sz="2400" dirty="0" smtClean="0"/>
              <a:t> und –</a:t>
            </a:r>
            <a:r>
              <a:rPr lang="de-DE" sz="2400" dirty="0" err="1" smtClean="0"/>
              <a:t>notmatch</a:t>
            </a:r>
            <a:r>
              <a:rPr lang="de-DE" sz="2400" dirty="0" smtClean="0"/>
              <a:t> – das Ergebnis ist in der Variablen $Matches enthalten</a:t>
            </a:r>
          </a:p>
          <a:p>
            <a:r>
              <a:rPr lang="de-DE" sz="2400" dirty="0" smtClean="0"/>
              <a:t>[</a:t>
            </a:r>
            <a:r>
              <a:rPr lang="de-DE" sz="2400" dirty="0" err="1" smtClean="0"/>
              <a:t>Regex</a:t>
            </a:r>
            <a:r>
              <a:rPr lang="de-DE" sz="2400" dirty="0" smtClean="0"/>
              <a:t>] Type </a:t>
            </a:r>
            <a:r>
              <a:rPr lang="de-DE" sz="2400" dirty="0" err="1" smtClean="0"/>
              <a:t>Accelator</a:t>
            </a:r>
            <a:r>
              <a:rPr lang="de-DE" sz="2400" dirty="0" smtClean="0"/>
              <a:t> mit Match() und </a:t>
            </a:r>
            <a:r>
              <a:rPr lang="de-DE" sz="2400" dirty="0" err="1" smtClean="0"/>
              <a:t>Replace</a:t>
            </a:r>
            <a:r>
              <a:rPr lang="de-DE" sz="2400" dirty="0" smtClean="0"/>
              <a:t>()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37537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Die Rolle der Zone-Info (1)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In manchen Umgebungen werden Dateien nach dem Download mit einer Zone-Info „markiert“</a:t>
            </a:r>
          </a:p>
          <a:p>
            <a:r>
              <a:rPr lang="de-DE" sz="2400" dirty="0" smtClean="0"/>
              <a:t>Zu erkennen an dem Zulassen-Button im Eigenschaftendialogfeld</a:t>
            </a:r>
          </a:p>
          <a:p>
            <a:r>
              <a:rPr lang="de-DE" sz="2400" dirty="0" smtClean="0"/>
              <a:t>Für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-Skripte und Module muss dieser „</a:t>
            </a:r>
            <a:r>
              <a:rPr lang="de-DE" sz="2400" dirty="0" err="1" smtClean="0"/>
              <a:t>Zone.Identifier</a:t>
            </a:r>
            <a:r>
              <a:rPr lang="de-DE" sz="2400" dirty="0" smtClean="0"/>
              <a:t>“ (ADS) entfernt werden:</a:t>
            </a:r>
          </a:p>
          <a:p>
            <a:pPr lvl="1"/>
            <a:r>
              <a:rPr lang="de-DE" sz="2000" dirty="0" smtClean="0"/>
              <a:t>Über die Zulassen-Checkbox</a:t>
            </a:r>
          </a:p>
          <a:p>
            <a:pPr lvl="1"/>
            <a:r>
              <a:rPr lang="de-DE" sz="2000" dirty="0" smtClean="0"/>
              <a:t>Über das </a:t>
            </a:r>
            <a:r>
              <a:rPr lang="de-DE" sz="2000" dirty="0" err="1" smtClean="0"/>
              <a:t>Unblock</a:t>
            </a:r>
            <a:r>
              <a:rPr lang="de-DE" sz="2000" dirty="0" smtClean="0"/>
              <a:t>-File-Command</a:t>
            </a:r>
          </a:p>
          <a:p>
            <a:pPr lvl="1"/>
            <a:r>
              <a:rPr lang="de-DE" sz="2000" dirty="0" smtClean="0"/>
              <a:t>Über die lokale Sicherheitsrichtlinie -&gt; Benutzerkonfiguration -&gt; Windows-Komponenten-&gt;Anlagen-Manager-&gt;Zoneninformationen in Dateianlagen nicht beibehalten</a:t>
            </a:r>
            <a:endParaRPr lang="de-DE" sz="20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901" y="3933056"/>
            <a:ext cx="2880320" cy="897550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7812360" y="4221088"/>
            <a:ext cx="720080" cy="50405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50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Kleines Einmaleins der regulären Ausdrücke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150</a:t>
            </a:fld>
            <a:endParaRPr lang="de-DE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27712"/>
              </p:ext>
            </p:extLst>
          </p:nvPr>
        </p:nvGraphicFramePr>
        <p:xfrm>
          <a:off x="641920" y="1959200"/>
          <a:ext cx="8178552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7856"/>
                <a:gridCol w="590069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Sonderzeichen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Steht für…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.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Beliebiges</a:t>
                      </a:r>
                      <a:r>
                        <a:rPr lang="de-DE" baseline="0" dirty="0" smtClean="0"/>
                        <a:t> Zeichen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*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Kein</a:t>
                      </a:r>
                      <a:r>
                        <a:rPr lang="de-DE" baseline="0" dirty="0" smtClean="0"/>
                        <a:t> mal, einmal oder mehrfach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+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Mindestens</a:t>
                      </a:r>
                      <a:r>
                        <a:rPr lang="de-DE" baseline="0" dirty="0" smtClean="0"/>
                        <a:t> einmal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\w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Buchstabe,</a:t>
                      </a:r>
                      <a:r>
                        <a:rPr lang="de-DE" baseline="0" dirty="0" smtClean="0"/>
                        <a:t> Ziffer, bestimmte Sonderzeichen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\d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Ziffer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\s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Whitespace</a:t>
                      </a:r>
                      <a:r>
                        <a:rPr lang="de-DE" dirty="0" smtClean="0"/>
                        <a:t>,</a:t>
                      </a:r>
                      <a:r>
                        <a:rPr lang="de-DE" baseline="0" dirty="0" smtClean="0"/>
                        <a:t> z.B. Leerzeichen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[]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Zusammenfassung mehrerer Ausdrücke</a:t>
                      </a:r>
                      <a:r>
                        <a:rPr lang="de-DE" baseline="0" dirty="0" smtClean="0"/>
                        <a:t> (z.B. [\w+-0-9]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()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Gruppe</a:t>
                      </a:r>
                      <a:r>
                        <a:rPr lang="de-DE" baseline="0" dirty="0" smtClean="0"/>
                        <a:t> (z.B. (\w+)_(\w+))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\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Escape</a:t>
                      </a:r>
                      <a:r>
                        <a:rPr lang="de-DE" dirty="0" smtClean="0"/>
                        <a:t>-Zeichen (z.B</a:t>
                      </a:r>
                      <a:r>
                        <a:rPr lang="de-DE" baseline="0" dirty="0" smtClean="0"/>
                        <a:t>. für runde Klammern, "\(\d\+\d\)")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{</a:t>
                      </a:r>
                      <a:r>
                        <a:rPr lang="de-DE" dirty="0" err="1" smtClean="0"/>
                        <a:t>n,m</a:t>
                      </a:r>
                      <a:r>
                        <a:rPr lang="de-DE" dirty="0" smtClean="0"/>
                        <a:t>}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Mindestens</a:t>
                      </a:r>
                      <a:r>
                        <a:rPr lang="de-DE" baseline="0" dirty="0" smtClean="0"/>
                        <a:t> n, maximal m Zeichen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8497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Beispiel: Logdateien auswerten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151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964704"/>
          </a:xfrm>
        </p:spPr>
        <p:txBody>
          <a:bodyPr>
            <a:normAutofit/>
          </a:bodyPr>
          <a:lstStyle/>
          <a:p>
            <a:r>
              <a:rPr lang="de-DE" sz="2400" dirty="0" smtClean="0"/>
              <a:t>Aus einer Webserverlogdatei sollen die IP-Adressen herausgezogen werden</a:t>
            </a:r>
            <a:endParaRPr lang="de-DE" sz="2400" dirty="0"/>
          </a:p>
        </p:txBody>
      </p:sp>
      <p:sp>
        <p:nvSpPr>
          <p:cNvPr id="8" name="Textfeld 7"/>
          <p:cNvSpPr txBox="1"/>
          <p:nvPr/>
        </p:nvSpPr>
        <p:spPr>
          <a:xfrm>
            <a:off x="883205" y="2757300"/>
            <a:ext cx="7609238" cy="97640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LogPfad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WebserverLogs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\*.log"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$Muster = "[0-9]{2,3}\.[0-9]{2,3}\.[0-9]{2,3}\.[0-9]{2,3}"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Select-String -Path 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LogPfad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-Pattern $Muster |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-Property @{n="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IP-Adresse";e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={$_.Matches[0].Value}},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                        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@{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n="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Datei";e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={$_.Filename}},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                                  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@{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n="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Zeile";e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={$_.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LineNumber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}}</a:t>
            </a:r>
          </a:p>
        </p:txBody>
      </p:sp>
      <p:cxnSp>
        <p:nvCxnSpPr>
          <p:cNvPr id="10" name="Gerade Verbindung mit Pfeil 9"/>
          <p:cNvCxnSpPr/>
          <p:nvPr/>
        </p:nvCxnSpPr>
        <p:spPr>
          <a:xfrm flipV="1">
            <a:off x="7380312" y="3429000"/>
            <a:ext cx="0" cy="72008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6876257" y="4149080"/>
            <a:ext cx="1224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Erster Treffer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6156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Beispiel: Alle Übereinstimmungen finden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152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32656"/>
          </a:xfrm>
        </p:spPr>
        <p:txBody>
          <a:bodyPr>
            <a:normAutofit/>
          </a:bodyPr>
          <a:lstStyle/>
          <a:p>
            <a:r>
              <a:rPr lang="de-DE" sz="2400" dirty="0"/>
              <a:t>Finden mehrerer Treffer per </a:t>
            </a:r>
            <a:r>
              <a:rPr lang="de-DE" sz="2400" dirty="0" smtClean="0"/>
              <a:t>[</a:t>
            </a:r>
            <a:r>
              <a:rPr lang="de-DE" sz="2400" dirty="0" err="1" smtClean="0"/>
              <a:t>Regex</a:t>
            </a:r>
            <a:r>
              <a:rPr lang="de-DE" sz="2400" dirty="0" smtClean="0"/>
              <a:t>]::Matches()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971600" y="2132856"/>
            <a:ext cx="7609238" cy="26383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$Text = @"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Deutscher Meister wird nur 1860 München, nur 1860 München. Deutscher Meister wird nur 1893 Bayern München, 1893 Bayern München. Deutscher Meister wird nur 1899 Hoffenheim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"@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$Text -match "\d{4}"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Nur ein Treffer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$Matches</a:t>
            </a: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Alle 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Treffer als Strings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$Text -split 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"[.,]„</a:t>
            </a: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Nur ein Treffer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$Matches</a:t>
            </a:r>
          </a:p>
          <a:p>
            <a:endParaRPr lang="de-DE" sz="9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Alle Treffer</a:t>
            </a: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9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]::Matchs($Text, 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"\d{4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}")</a:t>
            </a:r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9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053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Beispiel: E-Mail-Adressen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153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32656"/>
          </a:xfrm>
        </p:spPr>
        <p:txBody>
          <a:bodyPr>
            <a:normAutofit/>
          </a:bodyPr>
          <a:lstStyle/>
          <a:p>
            <a:r>
              <a:rPr lang="de-DE" sz="2400" dirty="0" smtClean="0"/>
              <a:t>Durchsuchen von </a:t>
            </a:r>
            <a:r>
              <a:rPr lang="de-DE" sz="2400" dirty="0" err="1" smtClean="0"/>
              <a:t>Html</a:t>
            </a:r>
            <a:r>
              <a:rPr lang="de-DE" sz="2400" dirty="0" smtClean="0"/>
              <a:t>-Dateien per </a:t>
            </a:r>
            <a:r>
              <a:rPr lang="de-DE" sz="2400" dirty="0" err="1" smtClean="0"/>
              <a:t>Invoke-WebRequest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683568" y="2204864"/>
            <a:ext cx="7609238" cy="8379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$Muster = "\b[A-Z0-9._%+-]+@[A-Z0-9.-]+\.[A-Z]{2,}\</a:t>
            </a:r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b"</a:t>
            </a:r>
          </a:p>
          <a:p>
            <a:endParaRPr lang="de-DE" sz="9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Inhalt = (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Invoke-WebRequest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-Uri 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ErrorAction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Ignore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).Content</a:t>
            </a:r>
          </a:p>
          <a:p>
            <a:r>
              <a:rPr lang="de-DE" sz="9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Regex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]::Matches($Inhalt, $Muster, 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IgnoreCase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 | Select-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@{n="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URL";e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 $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}}, @{n="</a:t>
            </a:r>
            <a:r>
              <a:rPr lang="de-DE" sz="9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E-Mail";e</a:t>
            </a:r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={$_.Value}}</a:t>
            </a:r>
          </a:p>
          <a:p>
            <a:r>
              <a:rPr lang="de-DE" sz="9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293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Zusammenfassung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154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Umgang mit Textdaten ist eine der Stärken der </a:t>
            </a:r>
            <a:r>
              <a:rPr lang="de-DE" sz="2400" dirty="0" err="1" smtClean="0"/>
              <a:t>PowerShell</a:t>
            </a:r>
            <a:endParaRPr lang="de-DE" sz="2400" dirty="0" smtClean="0"/>
          </a:p>
          <a:p>
            <a:r>
              <a:rPr lang="de-DE" sz="2400" dirty="0" smtClean="0"/>
              <a:t>Objekte in Textdaten konvertieren</a:t>
            </a:r>
          </a:p>
          <a:p>
            <a:r>
              <a:rPr lang="de-DE" sz="2400" dirty="0" smtClean="0"/>
              <a:t>Import-CSV macht aus Text Objekte</a:t>
            </a:r>
          </a:p>
          <a:p>
            <a:r>
              <a:rPr lang="de-DE" sz="2400" dirty="0" smtClean="0"/>
              <a:t>Textdaten ohne feste Struktur werden durch </a:t>
            </a:r>
            <a:r>
              <a:rPr lang="de-DE" sz="2400" dirty="0" err="1" smtClean="0"/>
              <a:t>Regexe</a:t>
            </a:r>
            <a:r>
              <a:rPr lang="de-DE" sz="2400" dirty="0" smtClean="0"/>
              <a:t> zerlegt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863838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Übung zum Thema reguläre Ausdrücke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155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972816"/>
          </a:xfrm>
        </p:spPr>
        <p:txBody>
          <a:bodyPr>
            <a:normAutofit/>
          </a:bodyPr>
          <a:lstStyle/>
          <a:p>
            <a:r>
              <a:rPr lang="de-DE" sz="2400" dirty="0" smtClean="0"/>
              <a:t>Ausgangspunkt ist eine Textdatei mit mehreren Zeilen</a:t>
            </a:r>
          </a:p>
          <a:p>
            <a:r>
              <a:rPr lang="de-DE" sz="2400" dirty="0" smtClean="0"/>
              <a:t>Jede Zeile besteht aus einem Text und einer Ziffernfolge</a:t>
            </a:r>
          </a:p>
          <a:p>
            <a:r>
              <a:rPr lang="de-DE" sz="2400" dirty="0" smtClean="0"/>
              <a:t>Beide sollen per </a:t>
            </a:r>
            <a:r>
              <a:rPr lang="de-DE" sz="2400" dirty="0" err="1" smtClean="0"/>
              <a:t>Regex</a:t>
            </a:r>
            <a:r>
              <a:rPr lang="de-DE" sz="2400" dirty="0" smtClean="0"/>
              <a:t> getrennt werden</a:t>
            </a:r>
          </a:p>
          <a:p>
            <a:r>
              <a:rPr lang="de-DE" sz="2400" b="1" dirty="0" smtClean="0"/>
              <a:t>Tipp</a:t>
            </a:r>
            <a:r>
              <a:rPr lang="de-DE" sz="2400" dirty="0" smtClean="0"/>
              <a:t>: </a:t>
            </a:r>
            <a:r>
              <a:rPr lang="de-DE" sz="2400" i="1" dirty="0" smtClean="0"/>
              <a:t>Select-String</a:t>
            </a:r>
            <a:r>
              <a:rPr lang="de-DE" sz="2400" dirty="0" smtClean="0"/>
              <a:t> mit dem Parameter -</a:t>
            </a:r>
            <a:r>
              <a:rPr lang="de-DE" sz="2400" i="1" dirty="0" err="1" smtClean="0"/>
              <a:t>AllMatches</a:t>
            </a:r>
            <a:endParaRPr lang="de-DE" sz="2400" i="1" dirty="0"/>
          </a:p>
        </p:txBody>
      </p:sp>
      <p:sp>
        <p:nvSpPr>
          <p:cNvPr id="6" name="Textfeld 5"/>
          <p:cNvSpPr txBox="1"/>
          <p:nvPr/>
        </p:nvSpPr>
        <p:spPr>
          <a:xfrm>
            <a:off x="827584" y="3573016"/>
            <a:ext cx="71287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$Text = @"</a:t>
            </a:r>
          </a:p>
          <a:p>
            <a:r>
              <a:rPr lang="de-DE" dirty="0">
                <a:latin typeface="Consolas" panose="020B0609020204030204" pitchFamily="49" charset="0"/>
              </a:rPr>
              <a:t>Server123</a:t>
            </a:r>
          </a:p>
          <a:p>
            <a:r>
              <a:rPr lang="de-DE" dirty="0">
                <a:latin typeface="Consolas" panose="020B0609020204030204" pitchFamily="49" charset="0"/>
              </a:rPr>
              <a:t>PC456</a:t>
            </a:r>
          </a:p>
          <a:p>
            <a:r>
              <a:rPr lang="de-DE" dirty="0">
                <a:latin typeface="Consolas" panose="020B0609020204030204" pitchFamily="49" charset="0"/>
              </a:rPr>
              <a:t>Computer99</a:t>
            </a:r>
          </a:p>
          <a:p>
            <a:r>
              <a:rPr lang="de-DE" dirty="0">
                <a:latin typeface="Consolas" panose="020B0609020204030204" pitchFamily="49" charset="0"/>
              </a:rPr>
              <a:t>"@</a:t>
            </a:r>
          </a:p>
          <a:p>
            <a:endParaRPr lang="de-DE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54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10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Skripte debuggen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156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368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</a:t>
            </a:r>
            <a:r>
              <a:rPr lang="de-DE" sz="2400" dirty="0" err="1"/>
              <a:t>PowerShell</a:t>
            </a:r>
            <a:r>
              <a:rPr lang="de-DE" sz="2400" dirty="0"/>
              <a:t>-Debugger im Überblick</a:t>
            </a:r>
          </a:p>
          <a:p>
            <a:r>
              <a:rPr lang="de-DE" sz="2400" dirty="0" err="1"/>
              <a:t>Debug-Cmdlets</a:t>
            </a:r>
            <a:endParaRPr lang="de-DE" sz="2400" dirty="0"/>
          </a:p>
          <a:p>
            <a:r>
              <a:rPr lang="de-DE" sz="2400" dirty="0"/>
              <a:t>Der integrierte Debugger der </a:t>
            </a:r>
            <a:r>
              <a:rPr lang="de-DE" sz="2400" dirty="0" err="1"/>
              <a:t>PowerShell</a:t>
            </a:r>
            <a:r>
              <a:rPr lang="de-DE" sz="2400" dirty="0"/>
              <a:t> ISE</a:t>
            </a:r>
          </a:p>
          <a:p>
            <a:r>
              <a:rPr lang="de-DE" sz="2400" dirty="0"/>
              <a:t>Haltepunkte von Bedingungen abhängig machen</a:t>
            </a:r>
          </a:p>
          <a:p>
            <a:r>
              <a:rPr lang="de-DE" sz="2400" dirty="0"/>
              <a:t>Die #</a:t>
            </a:r>
            <a:r>
              <a:rPr lang="de-DE" sz="2400" dirty="0" err="1"/>
              <a:t>requires</a:t>
            </a:r>
            <a:r>
              <a:rPr lang="de-DE" sz="2400" dirty="0"/>
              <a:t>-Direktive</a:t>
            </a:r>
          </a:p>
          <a:p>
            <a:r>
              <a:rPr lang="de-DE" sz="2400" dirty="0"/>
              <a:t>Regeln für gute Skripte</a:t>
            </a:r>
          </a:p>
          <a:p>
            <a:r>
              <a:rPr lang="de-DE" sz="2400" dirty="0"/>
              <a:t>Der Script Analyzer von Microsoft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506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Der </a:t>
            </a:r>
            <a:r>
              <a:rPr lang="de-DE" sz="3200" dirty="0" err="1"/>
              <a:t>PowerShell</a:t>
            </a:r>
            <a:r>
              <a:rPr lang="de-DE" sz="3200" dirty="0"/>
              <a:t>-Debugger im Überblick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Ermöglicht das Setzen von Haltepunkten in einer PS1-Datei und das schrittweise Ausführen eines Skriptes</a:t>
            </a:r>
          </a:p>
          <a:p>
            <a:r>
              <a:rPr lang="de-DE" sz="2400" dirty="0" smtClean="0"/>
              <a:t>Mit </a:t>
            </a:r>
            <a:r>
              <a:rPr lang="de-DE" sz="2400" dirty="0"/>
              <a:t>der Version 5.0 </a:t>
            </a:r>
            <a:r>
              <a:rPr lang="de-DE" sz="2400" dirty="0" smtClean="0"/>
              <a:t>der Windows </a:t>
            </a:r>
            <a:r>
              <a:rPr lang="de-DE" sz="2400" dirty="0" err="1" smtClean="0"/>
              <a:t>PowrShell</a:t>
            </a:r>
            <a:r>
              <a:rPr lang="de-DE" sz="2400" dirty="0" smtClean="0"/>
              <a:t> wurden wichtige Verbesserungen eingeführt:</a:t>
            </a:r>
            <a:endParaRPr lang="de-DE" sz="2400" dirty="0"/>
          </a:p>
          <a:p>
            <a:pPr lvl="1"/>
            <a:r>
              <a:rPr lang="de-DE" sz="2000" dirty="0"/>
              <a:t>In den Debugger unterbrechen </a:t>
            </a:r>
            <a:r>
              <a:rPr lang="de-DE" sz="2000" dirty="0" smtClean="0"/>
              <a:t>(z.B. über [</a:t>
            </a:r>
            <a:r>
              <a:rPr lang="de-DE" sz="2000" dirty="0"/>
              <a:t>Strg]+[Break] </a:t>
            </a:r>
            <a:r>
              <a:rPr lang="de-DE" sz="2000" dirty="0" smtClean="0"/>
              <a:t> in der Konsole</a:t>
            </a:r>
            <a:r>
              <a:rPr lang="de-DE" sz="2000" dirty="0"/>
              <a:t>)</a:t>
            </a:r>
          </a:p>
          <a:p>
            <a:pPr lvl="1"/>
            <a:r>
              <a:rPr lang="de-DE" sz="2000" dirty="0"/>
              <a:t>Debuggen von Background-Jobs</a:t>
            </a:r>
          </a:p>
          <a:p>
            <a:pPr lvl="1"/>
            <a:r>
              <a:rPr lang="de-DE" sz="2000" dirty="0"/>
              <a:t>Debuggen von lokalen und Remote </a:t>
            </a:r>
            <a:r>
              <a:rPr lang="de-DE" sz="2000" dirty="0" err="1" smtClean="0"/>
              <a:t>Runspaces</a:t>
            </a:r>
            <a:endParaRPr lang="de-DE" sz="2000" dirty="0" smtClean="0"/>
          </a:p>
          <a:p>
            <a:r>
              <a:rPr lang="de-DE" sz="2400" dirty="0"/>
              <a:t>Visual Studio Code bietet mehr Möglichkeiten als die Konsole</a:t>
            </a:r>
          </a:p>
          <a:p>
            <a:endParaRPr lang="de-DE" sz="2300" dirty="0"/>
          </a:p>
          <a:p>
            <a:endParaRPr lang="de-DE" sz="2400" dirty="0"/>
          </a:p>
          <a:p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66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Debugger-</a:t>
            </a:r>
            <a:r>
              <a:rPr lang="de-DE" sz="2800" dirty="0" err="1"/>
              <a:t>Cmdlets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Set-</a:t>
            </a:r>
            <a:r>
              <a:rPr lang="de-DE" sz="2400" dirty="0" err="1"/>
              <a:t>PSBreakPoint</a:t>
            </a:r>
            <a:r>
              <a:rPr lang="de-DE" sz="2400" dirty="0"/>
              <a:t>/</a:t>
            </a:r>
            <a:r>
              <a:rPr lang="de-DE" sz="2400" dirty="0" err="1"/>
              <a:t>Get-PSBreakPoint</a:t>
            </a:r>
            <a:endParaRPr lang="de-DE" sz="2400" dirty="0"/>
          </a:p>
          <a:p>
            <a:r>
              <a:rPr lang="de-DE" sz="2400" dirty="0" err="1"/>
              <a:t>Enable-PSBreakPoint</a:t>
            </a:r>
            <a:r>
              <a:rPr lang="de-DE" sz="2400" dirty="0"/>
              <a:t>/</a:t>
            </a:r>
            <a:r>
              <a:rPr lang="de-DE" sz="2400" dirty="0" err="1"/>
              <a:t>Disable-PSBreakPoint</a:t>
            </a:r>
            <a:endParaRPr lang="de-DE" sz="2400" dirty="0"/>
          </a:p>
          <a:p>
            <a:r>
              <a:rPr lang="de-DE" sz="2400" dirty="0"/>
              <a:t>Remove-</a:t>
            </a:r>
            <a:r>
              <a:rPr lang="de-DE" sz="2400" dirty="0" err="1"/>
              <a:t>PSBreakPoint</a:t>
            </a:r>
            <a:endParaRPr lang="de-DE" sz="2400" dirty="0"/>
          </a:p>
          <a:p>
            <a:r>
              <a:rPr lang="de-DE" sz="2400" dirty="0"/>
              <a:t>Im </a:t>
            </a:r>
            <a:r>
              <a:rPr lang="de-DE" sz="2400" dirty="0" err="1"/>
              <a:t>Debug</a:t>
            </a:r>
            <a:r>
              <a:rPr lang="de-DE" sz="2400" dirty="0"/>
              <a:t>-Modus ([DBG]) kann der Debugger in der Konsole über Kommandos gesteuert werden (ein ? zeigt alle Kommandos an)</a:t>
            </a:r>
          </a:p>
          <a:p>
            <a:r>
              <a:rPr lang="de-DE" sz="2400" b="1" dirty="0"/>
              <a:t>Set-</a:t>
            </a:r>
            <a:r>
              <a:rPr lang="de-DE" sz="2400" b="1" dirty="0" err="1"/>
              <a:t>PSDebug</a:t>
            </a:r>
            <a:r>
              <a:rPr lang="de-DE" sz="2400" dirty="0"/>
              <a:t> – Debugger global ein/ausschalten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563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Die Rolle der Zone-Info (2)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Keine Zoneninformationen schreiben per Registry aktivieren</a:t>
            </a:r>
          </a:p>
          <a:p>
            <a:r>
              <a:rPr lang="de-DE" sz="2400" dirty="0" smtClean="0"/>
              <a:t>Wie wird das per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gemacht?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598648"/>
            <a:ext cx="6766576" cy="2304256"/>
          </a:xfrm>
          <a:prstGeom prst="rect">
            <a:avLst/>
          </a:prstGeom>
        </p:spPr>
      </p:pic>
      <p:sp>
        <p:nvSpPr>
          <p:cNvPr id="8" name="Ellipse 7"/>
          <p:cNvSpPr/>
          <p:nvPr/>
        </p:nvSpPr>
        <p:spPr>
          <a:xfrm>
            <a:off x="1403648" y="3573016"/>
            <a:ext cx="4968552" cy="360040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0596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den Debugger unterbrechen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 ausführendes Skript kann jederzeit so unterbrochen werden, dass es in den </a:t>
            </a:r>
            <a:r>
              <a:rPr lang="de-DE" sz="2400" dirty="0" err="1"/>
              <a:t>Debugmodus</a:t>
            </a:r>
            <a:r>
              <a:rPr lang="de-DE" sz="2400" dirty="0"/>
              <a:t> übergeht</a:t>
            </a:r>
          </a:p>
          <a:p>
            <a:r>
              <a:rPr lang="de-DE" sz="2400" dirty="0"/>
              <a:t>Sehr praktisches Feature</a:t>
            </a:r>
          </a:p>
          <a:p>
            <a:r>
              <a:rPr lang="de-DE" sz="2400" dirty="0"/>
              <a:t>Per [Strg]+[Break] in der Konsole</a:t>
            </a:r>
          </a:p>
          <a:p>
            <a:r>
              <a:rPr lang="de-DE" sz="2400" dirty="0"/>
              <a:t>Per [Strg]+[B] in der </a:t>
            </a:r>
            <a:r>
              <a:rPr lang="de-DE" sz="2400" dirty="0" err="1"/>
              <a:t>PowerShell</a:t>
            </a:r>
            <a:r>
              <a:rPr lang="de-DE" sz="2400" dirty="0"/>
              <a:t> ISE</a:t>
            </a:r>
          </a:p>
          <a:p>
            <a:r>
              <a:rPr lang="de-DE" sz="2400" dirty="0" smtClean="0"/>
              <a:t>Per [F6] in Visual </a:t>
            </a:r>
            <a:r>
              <a:rPr lang="de-DE" sz="2400" dirty="0"/>
              <a:t>Studio Code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62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Haltepunkte von Bedingungen abhängig machen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539552" y="1628800"/>
            <a:ext cx="8229600" cy="2088232"/>
          </a:xfrm>
        </p:spPr>
        <p:txBody>
          <a:bodyPr>
            <a:normAutofit/>
          </a:bodyPr>
          <a:lstStyle/>
          <a:p>
            <a:r>
              <a:rPr lang="de-DE" sz="2400" dirty="0"/>
              <a:t>Ein Haltepunkt kann von einer Bedingung (z.B. der Wert einer Variablen ändert sich) abhängig gemacht werden</a:t>
            </a:r>
          </a:p>
          <a:p>
            <a:r>
              <a:rPr lang="de-DE" sz="2400" dirty="0"/>
              <a:t>Ausgangspunkt ist der Action-Parameter von des </a:t>
            </a:r>
            <a:r>
              <a:rPr lang="de-DE" sz="2400" b="1" dirty="0"/>
              <a:t>Set-</a:t>
            </a:r>
            <a:r>
              <a:rPr lang="de-DE" sz="2400" b="1" dirty="0" err="1"/>
              <a:t>PSBreakPoint</a:t>
            </a:r>
            <a:r>
              <a:rPr lang="de-DE" sz="2400" dirty="0"/>
              <a:t>-</a:t>
            </a:r>
            <a:r>
              <a:rPr lang="de-DE" sz="2400" dirty="0" err="1"/>
              <a:t>Cmdlets</a:t>
            </a:r>
            <a:r>
              <a:rPr lang="de-DE" sz="2400" dirty="0"/>
              <a:t>, mit dem ein Haltepunkt gesetzt wird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3933056"/>
            <a:ext cx="7392588" cy="637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Set-</a:t>
            </a:r>
            <a:r>
              <a:rPr lang="de-DE" sz="1600" dirty="0" err="1"/>
              <a:t>PSBreakpoint</a:t>
            </a:r>
            <a:r>
              <a:rPr lang="de-DE" sz="1600" dirty="0"/>
              <a:t> -Script .\HaltepunktBedingung.ps1 -Line 6 -Action { </a:t>
            </a:r>
            <a:r>
              <a:rPr lang="de-DE" sz="1600" dirty="0" err="1"/>
              <a:t>if</a:t>
            </a:r>
            <a:r>
              <a:rPr lang="de-DE" sz="1600" dirty="0"/>
              <a:t> ($z -</a:t>
            </a:r>
            <a:r>
              <a:rPr lang="de-DE" sz="1600" dirty="0" err="1"/>
              <a:t>gt</a:t>
            </a:r>
            <a:r>
              <a:rPr lang="de-DE" sz="1600" dirty="0"/>
              <a:t> 90) { break } }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47364" y="3553271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Beispiel: Haltepunkt soll aktiv werden, sobald $z &gt; 90 wird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7736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Set-</a:t>
            </a:r>
            <a:r>
              <a:rPr lang="de-DE" dirty="0" err="1"/>
              <a:t>PSDebug</a:t>
            </a:r>
            <a:r>
              <a:rPr lang="de-DE" dirty="0"/>
              <a:t>-</a:t>
            </a:r>
            <a:r>
              <a:rPr lang="de-DE" dirty="0" err="1"/>
              <a:t>Cmdlet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Aktiviert generell den </a:t>
            </a:r>
            <a:r>
              <a:rPr lang="de-DE" sz="2400" dirty="0" err="1"/>
              <a:t>Debug</a:t>
            </a:r>
            <a:r>
              <a:rPr lang="de-DE" sz="2400" dirty="0"/>
              <a:t>-Modus für die Konsole und für Skripts</a:t>
            </a:r>
          </a:p>
          <a:p>
            <a:r>
              <a:rPr lang="de-DE" sz="2400" dirty="0"/>
              <a:t>Trace-Parameter (Werte 0,1 und 2)</a:t>
            </a:r>
          </a:p>
          <a:p>
            <a:r>
              <a:rPr lang="de-DE" sz="2400" dirty="0" err="1"/>
              <a:t>Step</a:t>
            </a:r>
            <a:r>
              <a:rPr lang="de-DE" sz="2400" dirty="0"/>
              <a:t>-Parameter</a:t>
            </a:r>
          </a:p>
          <a:p>
            <a:r>
              <a:rPr lang="de-DE" sz="2400" dirty="0" err="1"/>
              <a:t>Strict</a:t>
            </a:r>
            <a:r>
              <a:rPr lang="de-DE" sz="2400" dirty="0"/>
              <a:t>-Parameter</a:t>
            </a:r>
          </a:p>
          <a:p>
            <a:r>
              <a:rPr lang="de-DE" sz="2400" dirty="0"/>
              <a:t>Off-Parameter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229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Der Debugger bei Visual Studio Code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Vertraute Tastatur-Shortcuts</a:t>
            </a:r>
          </a:p>
          <a:p>
            <a:r>
              <a:rPr lang="de-DE" sz="2400" dirty="0" smtClean="0"/>
              <a:t>Mehr Komfort als in der Konsole</a:t>
            </a:r>
          </a:p>
          <a:p>
            <a:pPr lvl="1"/>
            <a:r>
              <a:rPr lang="de-DE" sz="2100" dirty="0" smtClean="0"/>
              <a:t>Fenster für die Werte der Variablen</a:t>
            </a:r>
          </a:p>
          <a:p>
            <a:pPr lvl="1"/>
            <a:r>
              <a:rPr lang="de-DE" sz="2100" dirty="0" smtClean="0"/>
              <a:t>Bedingung für einen Haltepunkt kann flexibel gesetzt werden</a:t>
            </a:r>
          </a:p>
          <a:p>
            <a:pPr lvl="1"/>
            <a:r>
              <a:rPr lang="de-DE" sz="2100" dirty="0" smtClean="0"/>
              <a:t>Klare Optik</a:t>
            </a:r>
          </a:p>
          <a:p>
            <a:r>
              <a:rPr lang="de-DE" sz="2400" dirty="0" smtClean="0"/>
              <a:t>Guter </a:t>
            </a:r>
            <a:r>
              <a:rPr lang="de-DE" sz="2400" dirty="0"/>
              <a:t>Überblick von Keith Hill (</a:t>
            </a:r>
            <a:r>
              <a:rPr lang="de-DE" sz="2400" dirty="0" err="1"/>
              <a:t>PowerShell</a:t>
            </a:r>
            <a:r>
              <a:rPr lang="de-DE" sz="2400" dirty="0"/>
              <a:t> MVP):</a:t>
            </a:r>
          </a:p>
          <a:p>
            <a:pPr lvl="1"/>
            <a:r>
              <a:rPr lang="de-DE" sz="2100" dirty="0"/>
              <a:t>https://</a:t>
            </a:r>
            <a:r>
              <a:rPr lang="de-DE" sz="2100" dirty="0" err="1"/>
              <a:t>devblogs.microsoft.com</a:t>
            </a:r>
            <a:r>
              <a:rPr lang="de-DE" sz="2100" dirty="0"/>
              <a:t>/</a:t>
            </a:r>
            <a:r>
              <a:rPr lang="de-DE" sz="2100" dirty="0" err="1"/>
              <a:t>scripting</a:t>
            </a:r>
            <a:r>
              <a:rPr lang="de-DE" sz="2100" dirty="0"/>
              <a:t>/debugging-powershell-script-in-visual-studio-code-part-1</a:t>
            </a:r>
          </a:p>
          <a:p>
            <a:pPr lvl="1"/>
            <a:r>
              <a:rPr lang="de-DE" sz="2100" dirty="0"/>
              <a:t>https://</a:t>
            </a:r>
            <a:r>
              <a:rPr lang="de-DE" sz="2100" dirty="0" err="1"/>
              <a:t>devblogs.microsoft.com</a:t>
            </a:r>
            <a:r>
              <a:rPr lang="de-DE" sz="2100" dirty="0"/>
              <a:t>/</a:t>
            </a:r>
            <a:r>
              <a:rPr lang="de-DE" sz="2100" dirty="0" err="1"/>
              <a:t>scripting</a:t>
            </a:r>
            <a:r>
              <a:rPr lang="de-DE" sz="2100" dirty="0"/>
              <a:t>/debugging-powershell-script-in-visual-studio-code-part-2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194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Tipps zum Thema Debuggen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de-DE" sz="2400" dirty="0"/>
              <a:t>Per </a:t>
            </a:r>
            <a:r>
              <a:rPr lang="de-DE" sz="2400" dirty="0" err="1"/>
              <a:t>PSEdit</a:t>
            </a:r>
            <a:r>
              <a:rPr lang="de-DE" sz="2400" dirty="0"/>
              <a:t> kann </a:t>
            </a:r>
            <a:r>
              <a:rPr lang="de-DE" sz="2400" dirty="0" smtClean="0"/>
              <a:t>in </a:t>
            </a:r>
            <a:r>
              <a:rPr lang="de-DE" sz="2400" dirty="0"/>
              <a:t>einer Remote-Session eine Datei auf dem Remote-Computer editiert werden</a:t>
            </a:r>
          </a:p>
          <a:p>
            <a:pPr lvl="1"/>
            <a:r>
              <a:rPr lang="de-DE" sz="2000" dirty="0"/>
              <a:t>Praktisch für das Editieren von Ps1-Dateien, die remote ausgeführt </a:t>
            </a:r>
            <a:r>
              <a:rPr lang="de-DE" sz="2000" dirty="0" smtClean="0"/>
              <a:t>werden</a:t>
            </a:r>
          </a:p>
          <a:p>
            <a:r>
              <a:rPr lang="de-DE" sz="2400" dirty="0" smtClean="0"/>
              <a:t>Etwas </a:t>
            </a:r>
            <a:r>
              <a:rPr lang="de-DE" sz="2400" dirty="0" err="1" smtClean="0"/>
              <a:t>Fortgeschrittenere</a:t>
            </a:r>
            <a:r>
              <a:rPr lang="de-DE" sz="2400" dirty="0" smtClean="0"/>
              <a:t> Themen</a:t>
            </a:r>
            <a:endParaRPr lang="de-DE" sz="2400" dirty="0"/>
          </a:p>
          <a:p>
            <a:pPr lvl="1"/>
            <a:r>
              <a:rPr lang="de-DE" sz="2000" dirty="0" err="1"/>
              <a:t>Runspace</a:t>
            </a:r>
            <a:r>
              <a:rPr lang="de-DE" sz="2000" dirty="0"/>
              <a:t>-Debugging</a:t>
            </a:r>
          </a:p>
          <a:p>
            <a:pPr lvl="1"/>
            <a:r>
              <a:rPr lang="de-DE" sz="2000" dirty="0" smtClean="0">
                <a:sym typeface="Wingdings" panose="05000000000000000000" pitchFamily="2" charset="2"/>
              </a:rPr>
              <a:t>Debugger </a:t>
            </a:r>
            <a:r>
              <a:rPr lang="de-DE" sz="2000" dirty="0">
                <a:sym typeface="Wingdings" panose="05000000000000000000" pitchFamily="2" charset="2"/>
              </a:rPr>
              <a:t>an einen beliebigen Prozess anhängen, in dem </a:t>
            </a:r>
            <a:r>
              <a:rPr lang="de-DE" sz="2000" dirty="0" err="1">
                <a:sym typeface="Wingdings" panose="05000000000000000000" pitchFamily="2" charset="2"/>
              </a:rPr>
              <a:t>PowerShell</a:t>
            </a:r>
            <a:r>
              <a:rPr lang="de-DE" sz="2000" dirty="0">
                <a:sym typeface="Wingdings" panose="05000000000000000000" pitchFamily="2" charset="2"/>
              </a:rPr>
              <a:t>-Befehle ausgeführt werden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272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/>
              <a:t>Debugger ermöglicht die schrittweise Ausführung eines Skripts</a:t>
            </a:r>
          </a:p>
          <a:p>
            <a:r>
              <a:rPr lang="de-DE" sz="2400" dirty="0"/>
              <a:t>Der Debugger muss in einem PowerShell-Host implementiert werden</a:t>
            </a:r>
          </a:p>
          <a:p>
            <a:r>
              <a:rPr lang="de-DE" sz="2400" dirty="0"/>
              <a:t>[F9]-Taste schaltet einen Haltepunkt um</a:t>
            </a:r>
          </a:p>
          <a:p>
            <a:r>
              <a:rPr lang="de-DE" sz="2400" dirty="0"/>
              <a:t>Bedingte Haltepunkte halten an, wenn eine Bedingung erfüllt ist</a:t>
            </a:r>
          </a:p>
          <a:p>
            <a:r>
              <a:rPr lang="de-DE" sz="2400" dirty="0"/>
              <a:t>In </a:t>
            </a:r>
            <a:r>
              <a:rPr lang="de-DE" sz="2400" dirty="0" smtClean="0"/>
              <a:t>VS Code kann ein laufendes Skript per [F6] in den </a:t>
            </a:r>
            <a:r>
              <a:rPr lang="de-DE" sz="2400" dirty="0" err="1" smtClean="0"/>
              <a:t>Debug</a:t>
            </a:r>
            <a:r>
              <a:rPr lang="de-DE" sz="2400" dirty="0" smtClean="0"/>
              <a:t>-Modus versetzt werden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830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11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Tipps für die Praxis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166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6015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 lnSpcReduction="10000"/>
          </a:bodyPr>
          <a:lstStyle/>
          <a:p>
            <a:r>
              <a:rPr lang="de-DE" sz="2400" dirty="0" smtClean="0"/>
              <a:t>Die „unsichtbare“ </a:t>
            </a:r>
            <a:r>
              <a:rPr lang="de-DE" sz="2400" dirty="0" err="1" smtClean="0"/>
              <a:t>PsObject</a:t>
            </a:r>
            <a:r>
              <a:rPr lang="de-DE" sz="2400" dirty="0" smtClean="0"/>
              <a:t>-Eigenschaft</a:t>
            </a:r>
          </a:p>
          <a:p>
            <a:r>
              <a:rPr lang="de-DE" sz="2400" dirty="0" smtClean="0"/>
              <a:t>Listen </a:t>
            </a:r>
            <a:r>
              <a:rPr lang="de-DE" sz="2400" dirty="0"/>
              <a:t>statt Arrays</a:t>
            </a:r>
          </a:p>
          <a:p>
            <a:r>
              <a:rPr lang="de-DE" sz="2400" dirty="0"/>
              <a:t>Keine Strings in Schleifen zusammensetzen</a:t>
            </a:r>
          </a:p>
          <a:p>
            <a:r>
              <a:rPr lang="de-DE" sz="2400" dirty="0"/>
              <a:t>Große Dateien nicht per </a:t>
            </a:r>
            <a:r>
              <a:rPr lang="de-DE" sz="2400" b="1" dirty="0"/>
              <a:t>Get-Content</a:t>
            </a:r>
            <a:r>
              <a:rPr lang="de-DE" sz="2400" dirty="0"/>
              <a:t> einlesen</a:t>
            </a:r>
          </a:p>
          <a:p>
            <a:r>
              <a:rPr lang="de-DE" sz="2400" dirty="0"/>
              <a:t>Regex statt </a:t>
            </a:r>
            <a:r>
              <a:rPr lang="de-DE" sz="2400" b="1" dirty="0"/>
              <a:t>Where-Object</a:t>
            </a:r>
          </a:p>
          <a:p>
            <a:r>
              <a:rPr lang="de-DE" sz="2400" dirty="0"/>
              <a:t>Pipeline abbrechen mit </a:t>
            </a:r>
            <a:r>
              <a:rPr lang="de-DE" sz="2400" b="1" dirty="0"/>
              <a:t>Select-String</a:t>
            </a:r>
            <a:r>
              <a:rPr lang="de-DE" sz="2400" dirty="0"/>
              <a:t> und dem </a:t>
            </a:r>
            <a:r>
              <a:rPr lang="de-DE" sz="2400" b="1" dirty="0"/>
              <a:t>First</a:t>
            </a:r>
            <a:r>
              <a:rPr lang="de-DE" sz="2400" dirty="0"/>
              <a:t>-Parameter</a:t>
            </a:r>
          </a:p>
          <a:p>
            <a:r>
              <a:rPr lang="de-DE" sz="2400" dirty="0"/>
              <a:t>Parameter-</a:t>
            </a:r>
            <a:r>
              <a:rPr lang="de-DE" sz="2400" dirty="0" err="1"/>
              <a:t>Splatting</a:t>
            </a:r>
            <a:endParaRPr lang="de-DE" sz="2400" dirty="0"/>
          </a:p>
          <a:p>
            <a:r>
              <a:rPr lang="de-DE" sz="2400" dirty="0">
                <a:ea typeface="Verdana"/>
              </a:rPr>
              <a:t>Enumerationen mit dem </a:t>
            </a:r>
            <a:r>
              <a:rPr lang="de-DE" sz="2400" b="1" dirty="0" err="1" smtClean="0">
                <a:ea typeface="Verdana"/>
              </a:rPr>
              <a:t>enum</a:t>
            </a:r>
            <a:r>
              <a:rPr lang="de-DE" sz="2400" dirty="0" smtClean="0">
                <a:ea typeface="Verdana"/>
              </a:rPr>
              <a:t>-Befehl</a:t>
            </a:r>
          </a:p>
          <a:p>
            <a:r>
              <a:rPr lang="de-DE" sz="2400" dirty="0" smtClean="0">
                <a:ea typeface="Verdana"/>
              </a:rPr>
              <a:t>Umgang mit </a:t>
            </a:r>
            <a:r>
              <a:rPr lang="de-DE" sz="2400" dirty="0" err="1" smtClean="0">
                <a:ea typeface="Verdana"/>
              </a:rPr>
              <a:t>SymLinks</a:t>
            </a:r>
            <a:endParaRPr lang="de-DE" sz="2400" dirty="0" smtClean="0">
              <a:ea typeface="Verdana"/>
            </a:endParaRPr>
          </a:p>
          <a:p>
            <a:r>
              <a:rPr lang="de-DE" sz="2400" dirty="0" smtClean="0">
                <a:ea typeface="Verdana"/>
              </a:rPr>
              <a:t>Vergleiche mit $null</a:t>
            </a:r>
            <a:endParaRPr lang="de-DE" sz="2400" dirty="0"/>
          </a:p>
          <a:p>
            <a:endParaRPr lang="de-DE" sz="26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7956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</a:t>
            </a:r>
            <a:r>
              <a:rPr lang="de-DE" sz="2800" dirty="0" smtClean="0"/>
              <a:t>„unsichtbare“ </a:t>
            </a:r>
            <a:r>
              <a:rPr lang="de-DE" sz="2800" dirty="0"/>
              <a:t>psobject-Eigenschaft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2692895"/>
          </a:xfrm>
        </p:spPr>
        <p:txBody>
          <a:bodyPr>
            <a:normAutofit/>
          </a:bodyPr>
          <a:lstStyle/>
          <a:p>
            <a:r>
              <a:rPr lang="de-DE" sz="2400" dirty="0" smtClean="0"/>
              <a:t>Jedes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-Objekt besitzt eine Eigenschaft </a:t>
            </a:r>
            <a:r>
              <a:rPr lang="de-DE" sz="2400" b="1" dirty="0" err="1" smtClean="0"/>
              <a:t>PsObject</a:t>
            </a:r>
            <a:endParaRPr lang="de-DE" sz="2400" b="1" dirty="0" smtClean="0"/>
          </a:p>
          <a:p>
            <a:r>
              <a:rPr lang="de-DE" sz="2400" dirty="0"/>
              <a:t>L</a:t>
            </a:r>
            <a:r>
              <a:rPr lang="de-DE" sz="2400" dirty="0" smtClean="0"/>
              <a:t>iefert </a:t>
            </a:r>
            <a:r>
              <a:rPr lang="de-DE" sz="2400" dirty="0"/>
              <a:t>ein </a:t>
            </a:r>
            <a:r>
              <a:rPr lang="de-DE" sz="2400" dirty="0" smtClean="0"/>
              <a:t>Objekt</a:t>
            </a:r>
            <a:r>
              <a:rPr lang="de-DE" sz="2400" dirty="0"/>
              <a:t>, das die „Struktur“ </a:t>
            </a:r>
            <a:r>
              <a:rPr lang="de-DE" sz="2400" dirty="0" smtClean="0"/>
              <a:t>des Objekts beschreibt</a:t>
            </a:r>
          </a:p>
          <a:p>
            <a:r>
              <a:rPr lang="de-DE" sz="2400" dirty="0" err="1" smtClean="0"/>
              <a:t>Konrekt</a:t>
            </a:r>
            <a:r>
              <a:rPr lang="de-DE" sz="2400" dirty="0" smtClean="0"/>
              <a:t> Members</a:t>
            </a:r>
            <a:r>
              <a:rPr lang="de-DE" sz="2400" dirty="0"/>
              <a:t>, </a:t>
            </a:r>
            <a:r>
              <a:rPr lang="de-DE" sz="2400" dirty="0" err="1"/>
              <a:t>Methods</a:t>
            </a:r>
            <a:r>
              <a:rPr lang="de-DE" sz="2400" dirty="0"/>
              <a:t>, Properties und </a:t>
            </a:r>
            <a:r>
              <a:rPr lang="de-DE" sz="2400" dirty="0" err="1" smtClean="0"/>
              <a:t>TypeNames</a:t>
            </a:r>
            <a:endParaRPr lang="de-DE" sz="2400" dirty="0" smtClean="0"/>
          </a:p>
          <a:p>
            <a:r>
              <a:rPr lang="de-DE" sz="2400" b="1" dirty="0" smtClean="0"/>
              <a:t>Tipp:</a:t>
            </a:r>
            <a:r>
              <a:rPr lang="de-DE" sz="2400" dirty="0" smtClean="0"/>
              <a:t> Auflisten </a:t>
            </a:r>
            <a:r>
              <a:rPr lang="de-DE" sz="2400" dirty="0"/>
              <a:t>mit </a:t>
            </a:r>
            <a:r>
              <a:rPr lang="de-DE" sz="2400" dirty="0" err="1"/>
              <a:t>Get</a:t>
            </a:r>
            <a:r>
              <a:rPr lang="de-DE" sz="2400" dirty="0"/>
              <a:t>-Member -Force</a:t>
            </a:r>
          </a:p>
          <a:p>
            <a:r>
              <a:rPr lang="de-DE" sz="2400" dirty="0" smtClean="0"/>
              <a:t>Bei </a:t>
            </a:r>
            <a:r>
              <a:rPr lang="de-DE" sz="2400" dirty="0"/>
              <a:t>einem </a:t>
            </a:r>
            <a:r>
              <a:rPr lang="de-DE" sz="2400" dirty="0" smtClean="0"/>
              <a:t>Type-Objekt </a:t>
            </a:r>
            <a:r>
              <a:rPr lang="de-DE" sz="2400" dirty="0"/>
              <a:t>ist </a:t>
            </a:r>
            <a:r>
              <a:rPr lang="de-DE" sz="2400" b="1" dirty="0" err="1"/>
              <a:t>PsObject</a:t>
            </a:r>
            <a:r>
              <a:rPr lang="de-DE" sz="2400" dirty="0"/>
              <a:t> nicht erforderlich, da </a:t>
            </a:r>
            <a:r>
              <a:rPr lang="de-DE" sz="2400" dirty="0" smtClean="0"/>
              <a:t>das </a:t>
            </a:r>
            <a:r>
              <a:rPr lang="de-DE" sz="2400" dirty="0" err="1" smtClean="0"/>
              <a:t>RuntimeType</a:t>
            </a:r>
            <a:r>
              <a:rPr lang="de-DE" sz="2400" dirty="0" smtClean="0"/>
              <a:t>-Objekt eigene Members anbietet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609600" y="4437462"/>
            <a:ext cx="5609663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Beispiel: Auflisten der Konstruktoren eines Typs mit ihren Parametern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09600" y="4889945"/>
            <a:ext cx="6163549" cy="6994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PSCredential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GetConstructors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| % -Begin { $i=0}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$i++; "Konstruktor $i :`n"; 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GetParameters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| % { "Name: $($_.Name) - Typ: $($_.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ParameterType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)" }}</a:t>
            </a:r>
          </a:p>
        </p:txBody>
      </p:sp>
      <p:cxnSp>
        <p:nvCxnSpPr>
          <p:cNvPr id="7" name="Gerade Verbindung mit Pfeil 6"/>
          <p:cNvCxnSpPr/>
          <p:nvPr/>
        </p:nvCxnSpPr>
        <p:spPr>
          <a:xfrm>
            <a:off x="1619672" y="5157192"/>
            <a:ext cx="0" cy="79208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323528" y="5877272"/>
            <a:ext cx="8527385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Liefert das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RuntimeType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-Objekt, das den Typen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System.Management.Automation.PSCredential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beschreibt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436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9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Listen statt Arrays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Für großen Datenmengen sind Listen schneller als Arrays</a:t>
            </a:r>
          </a:p>
          <a:p>
            <a:r>
              <a:rPr lang="de-DE" sz="2400" dirty="0"/>
              <a:t>Listen müssen über die Typbezeichnung und </a:t>
            </a:r>
            <a:r>
              <a:rPr lang="de-DE" sz="2400" dirty="0" smtClean="0"/>
              <a:t>die statische Methode New() </a:t>
            </a:r>
            <a:r>
              <a:rPr lang="de-DE" sz="2400" dirty="0"/>
              <a:t>angelegt werden</a:t>
            </a:r>
          </a:p>
          <a:p>
            <a:r>
              <a:rPr lang="de-DE" sz="2400" dirty="0"/>
              <a:t>Ein Beispiel </a:t>
            </a:r>
            <a:r>
              <a:rPr lang="de-DE" sz="2400" dirty="0" smtClean="0"/>
              <a:t>…</a:t>
            </a:r>
            <a:endParaRPr lang="de-DE" sz="2400" dirty="0"/>
          </a:p>
          <a:p>
            <a:pPr marL="0" indent="0">
              <a:buNone/>
            </a:pP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015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>
                <a:latin typeface="Verdana"/>
                <a:ea typeface="Verdana"/>
              </a:rPr>
              <a:t>Installation des PoshKurs-Moduls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61072" y="1523872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/>
              <a:t>Das (optionale) PoshKurs-Modul enthält Functions (PowerShell-Befehle), die für die Schulung eine Rolle spielen</a:t>
            </a:r>
          </a:p>
          <a:p>
            <a:r>
              <a:rPr lang="de-DE" sz="2400" dirty="0"/>
              <a:t>Es steht in meinem Repository zur Verfügung: </a:t>
            </a:r>
            <a:r>
              <a:rPr lang="de-DE" sz="2400" dirty="0">
                <a:hlinkClick r:id="rId2"/>
              </a:rPr>
              <a:t>https://www.myget.org/F/poshrepo/api/v2</a:t>
            </a:r>
            <a:endParaRPr lang="de-DE" sz="2400" dirty="0"/>
          </a:p>
          <a:p>
            <a:r>
              <a:rPr lang="de-DE" sz="2400" dirty="0"/>
              <a:t>Download per </a:t>
            </a:r>
            <a:r>
              <a:rPr lang="de-DE" sz="2400" dirty="0" err="1"/>
              <a:t>Install</a:t>
            </a:r>
            <a:r>
              <a:rPr lang="de-DE" sz="2400" dirty="0"/>
              <a:t>-Module</a:t>
            </a:r>
          </a:p>
          <a:p>
            <a:r>
              <a:rPr lang="de-DE" sz="2400" dirty="0"/>
              <a:t>Zuvor muss das Repository in der PowerShell über Register-PSRepository hinzugefügt werden</a:t>
            </a:r>
          </a:p>
        </p:txBody>
      </p:sp>
      <p:sp>
        <p:nvSpPr>
          <p:cNvPr id="6" name="Ellipse 5"/>
          <p:cNvSpPr/>
          <p:nvPr/>
        </p:nvSpPr>
        <p:spPr>
          <a:xfrm>
            <a:off x="4716016" y="3212976"/>
            <a:ext cx="326896" cy="338552"/>
          </a:xfrm>
          <a:prstGeom prst="ellipse">
            <a:avLst/>
          </a:prstGeom>
          <a:solidFill>
            <a:schemeClr val="accent5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2</a:t>
            </a:r>
          </a:p>
        </p:txBody>
      </p:sp>
      <p:sp>
        <p:nvSpPr>
          <p:cNvPr id="7" name="Ellipse 6"/>
          <p:cNvSpPr/>
          <p:nvPr/>
        </p:nvSpPr>
        <p:spPr>
          <a:xfrm>
            <a:off x="5292080" y="4026552"/>
            <a:ext cx="326896" cy="338552"/>
          </a:xfrm>
          <a:prstGeom prst="ellipse">
            <a:avLst/>
          </a:prstGeom>
          <a:solidFill>
            <a:schemeClr val="accent5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1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937586" y="4606388"/>
            <a:ext cx="7704856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Register-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PSRepository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–Name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PoshRepo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SourceLocation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https://www.myget.org/F/poshrepo/api/v2</a:t>
            </a:r>
            <a:endParaRPr lang="de-DE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60089" y="4437112"/>
            <a:ext cx="326896" cy="338552"/>
          </a:xfrm>
          <a:prstGeom prst="ellipse">
            <a:avLst/>
          </a:prstGeom>
          <a:solidFill>
            <a:schemeClr val="accent5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1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937586" y="5467290"/>
            <a:ext cx="7704856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Install-Module –Name Poshkurs–Repository PoshRepo</a:t>
            </a:r>
            <a:endParaRPr lang="de-DE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Ellipse 10"/>
          <p:cNvSpPr/>
          <p:nvPr/>
        </p:nvSpPr>
        <p:spPr>
          <a:xfrm>
            <a:off x="649554" y="5349997"/>
            <a:ext cx="326896" cy="338552"/>
          </a:xfrm>
          <a:prstGeom prst="ellipse">
            <a:avLst/>
          </a:prstGeom>
          <a:solidFill>
            <a:schemeClr val="accent5"/>
          </a:solidFill>
          <a:ln w="190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2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1441642" y="5888305"/>
            <a:ext cx="3015952" cy="27699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Get-Command –Module Poshkurs</a:t>
            </a:r>
            <a:endParaRPr lang="de-DE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0232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Keine Strings in Schleifen zusammensetzen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Performance-Killer Nr. 1</a:t>
            </a:r>
          </a:p>
          <a:p>
            <a:r>
              <a:rPr lang="de-DE" sz="2400" dirty="0"/>
              <a:t>Schuld ist der Umstand, dass Strings bei .NET „unzerstörbar“ (unveränderbar) sind (engl. „</a:t>
            </a:r>
            <a:r>
              <a:rPr lang="de-DE" sz="2400" dirty="0" err="1"/>
              <a:t>immutable</a:t>
            </a:r>
            <a:r>
              <a:rPr lang="de-DE" sz="2400" dirty="0"/>
              <a:t>“)</a:t>
            </a:r>
          </a:p>
          <a:p>
            <a:r>
              <a:rPr lang="de-DE" sz="2400" dirty="0"/>
              <a:t>Ein Beispiel </a:t>
            </a:r>
            <a:r>
              <a:rPr lang="de-DE" sz="2400" dirty="0" smtClean="0"/>
              <a:t>…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95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Große Dateien nicht per </a:t>
            </a:r>
            <a:r>
              <a:rPr lang="de-DE" sz="2800" dirty="0" err="1"/>
              <a:t>Get</a:t>
            </a:r>
            <a:r>
              <a:rPr lang="de-DE" sz="2800" dirty="0"/>
              <a:t>-Content einlesen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Bei sehr großen Textmengen kann das Einlesen über einen </a:t>
            </a:r>
            <a:r>
              <a:rPr lang="de-DE" sz="2400" dirty="0" err="1"/>
              <a:t>StreamReader</a:t>
            </a:r>
            <a:r>
              <a:rPr lang="de-DE" sz="2400" dirty="0"/>
              <a:t> aus der .</a:t>
            </a:r>
            <a:r>
              <a:rPr lang="de-DE" sz="2400" dirty="0" smtClean="0"/>
              <a:t>NET </a:t>
            </a:r>
            <a:r>
              <a:rPr lang="de-DE" sz="2400" dirty="0" err="1"/>
              <a:t>Runtime</a:t>
            </a:r>
            <a:r>
              <a:rPr lang="de-DE" sz="2400" dirty="0"/>
              <a:t> schneller sein</a:t>
            </a:r>
          </a:p>
          <a:p>
            <a:r>
              <a:rPr lang="de-DE" sz="2400" b="1" dirty="0" err="1"/>
              <a:t>Get</a:t>
            </a:r>
            <a:r>
              <a:rPr lang="de-DE" sz="2400" b="1" dirty="0"/>
              <a:t>-Content</a:t>
            </a:r>
            <a:r>
              <a:rPr lang="de-DE" sz="2400" dirty="0"/>
              <a:t> ist aber nicht langsam, es gibt lediglich etwas mehr „Overhead“</a:t>
            </a:r>
          </a:p>
          <a:p>
            <a:r>
              <a:rPr lang="de-DE" sz="2400" dirty="0"/>
              <a:t>Ein Beispiel </a:t>
            </a:r>
            <a:r>
              <a:rPr lang="de-DE" sz="2400" dirty="0" smtClean="0"/>
              <a:t>…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937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Regex</a:t>
            </a:r>
            <a:r>
              <a:rPr lang="de-DE" sz="2800" dirty="0"/>
              <a:t> statt </a:t>
            </a:r>
            <a:r>
              <a:rPr lang="de-DE" sz="2800" dirty="0" err="1"/>
              <a:t>Where-Object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Wenn es um Performance geht, sollte die Pipeline </a:t>
            </a:r>
            <a:r>
              <a:rPr lang="de-DE" sz="2400" dirty="0" smtClean="0"/>
              <a:t>bei großen Datenmengen vermieden </a:t>
            </a:r>
            <a:r>
              <a:rPr lang="de-DE" sz="2400" dirty="0"/>
              <a:t>werden</a:t>
            </a:r>
          </a:p>
          <a:p>
            <a:r>
              <a:rPr lang="de-DE" sz="2400" dirty="0" smtClean="0"/>
              <a:t>Sollen z.B</a:t>
            </a:r>
            <a:r>
              <a:rPr lang="de-DE" sz="2400" dirty="0"/>
              <a:t>.</a:t>
            </a:r>
            <a:r>
              <a:rPr lang="de-DE" sz="2400" dirty="0" smtClean="0"/>
              <a:t> große </a:t>
            </a:r>
            <a:r>
              <a:rPr lang="de-DE" sz="2400" dirty="0"/>
              <a:t>Textmengen </a:t>
            </a:r>
            <a:r>
              <a:rPr lang="de-DE" sz="2400" dirty="0" smtClean="0"/>
              <a:t>durchsucht werden, </a:t>
            </a:r>
            <a:r>
              <a:rPr lang="de-DE" sz="2400" dirty="0"/>
              <a:t>kann </a:t>
            </a:r>
            <a:r>
              <a:rPr lang="de-DE" sz="2400" dirty="0" smtClean="0"/>
              <a:t>die Verarbeitung per </a:t>
            </a:r>
            <a:r>
              <a:rPr lang="de-DE" sz="2400" b="1" dirty="0" smtClean="0"/>
              <a:t>[</a:t>
            </a:r>
            <a:r>
              <a:rPr lang="de-DE" sz="2400" b="1" dirty="0" err="1" smtClean="0"/>
              <a:t>Regex</a:t>
            </a:r>
            <a:r>
              <a:rPr lang="de-DE" sz="2400" b="1" dirty="0"/>
              <a:t>]</a:t>
            </a:r>
            <a:r>
              <a:rPr lang="de-DE" sz="2400" dirty="0"/>
              <a:t> </a:t>
            </a:r>
            <a:r>
              <a:rPr lang="de-DE" sz="2400" dirty="0" smtClean="0"/>
              <a:t>deutlich performanter </a:t>
            </a:r>
            <a:r>
              <a:rPr lang="de-DE" sz="2400" dirty="0"/>
              <a:t>sein als ein </a:t>
            </a:r>
            <a:r>
              <a:rPr lang="de-DE" sz="2400" b="1" dirty="0" err="1" smtClean="0"/>
              <a:t>Where-Object</a:t>
            </a:r>
            <a:r>
              <a:rPr lang="de-DE" sz="2400" dirty="0" smtClean="0"/>
              <a:t> mit match-Operator</a:t>
            </a:r>
            <a:endParaRPr lang="de-DE" sz="2400" dirty="0"/>
          </a:p>
          <a:p>
            <a:r>
              <a:rPr lang="de-DE" sz="2400" b="1" dirty="0"/>
              <a:t>Nachteil</a:t>
            </a:r>
            <a:r>
              <a:rPr lang="de-DE" sz="2400" dirty="0"/>
              <a:t>: Reguläre Ausdrücke sind etwas „speziell“</a:t>
            </a:r>
          </a:p>
          <a:p>
            <a:r>
              <a:rPr lang="de-DE" sz="2400" dirty="0"/>
              <a:t>Ein Beispiel </a:t>
            </a:r>
            <a:r>
              <a:rPr lang="de-DE" sz="2400" dirty="0" smtClean="0"/>
              <a:t>…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111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Pipeline abbrechen mit </a:t>
            </a:r>
            <a:r>
              <a:rPr lang="de-DE" sz="2800" dirty="0" smtClean="0"/>
              <a:t>Select-</a:t>
            </a:r>
            <a:r>
              <a:rPr lang="de-DE" sz="2800" dirty="0" err="1" smtClean="0"/>
              <a:t>Object</a:t>
            </a:r>
            <a:r>
              <a:rPr lang="de-DE" sz="2800" dirty="0" smtClean="0"/>
              <a:t> und </a:t>
            </a:r>
            <a:r>
              <a:rPr lang="de-DE" sz="2800" dirty="0"/>
              <a:t>dem First-Parameter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Die Pipeline wird normalerweise komplett abgearbeitet</a:t>
            </a:r>
          </a:p>
          <a:p>
            <a:r>
              <a:rPr lang="de-DE" sz="2400" dirty="0" smtClean="0"/>
              <a:t>Bei sehr großen Datenmengen wäre eine Begrenzung praktisch</a:t>
            </a:r>
            <a:endParaRPr lang="de-DE" sz="2400" dirty="0"/>
          </a:p>
          <a:p>
            <a:r>
              <a:rPr lang="de-DE" sz="2400" dirty="0" smtClean="0"/>
              <a:t>Der </a:t>
            </a:r>
            <a:r>
              <a:rPr lang="de-DE" sz="2400" b="1" dirty="0" smtClean="0"/>
              <a:t>First</a:t>
            </a:r>
            <a:r>
              <a:rPr lang="de-DE" sz="2400" dirty="0" smtClean="0"/>
              <a:t>-Parameter von </a:t>
            </a:r>
            <a:r>
              <a:rPr lang="de-DE" sz="2400" b="1" dirty="0" smtClean="0"/>
              <a:t>Select-</a:t>
            </a:r>
            <a:r>
              <a:rPr lang="de-DE" sz="2400" b="1" dirty="0" err="1" smtClean="0"/>
              <a:t>Object</a:t>
            </a:r>
            <a:r>
              <a:rPr lang="de-DE" sz="2400" dirty="0" smtClean="0"/>
              <a:t> holt nur die angegebene Zahl an Objekten</a:t>
            </a:r>
            <a:endParaRPr lang="de-DE" sz="2400" dirty="0"/>
          </a:p>
          <a:p>
            <a:r>
              <a:rPr lang="de-DE" sz="2400" dirty="0" smtClean="0"/>
              <a:t>Ein Beispiel …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751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Pipeline extrem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Einlesen einer sehr großen Textdatei (ca. 1.5 GB)</a:t>
            </a:r>
          </a:p>
          <a:p>
            <a:pPr lvl="1"/>
            <a:r>
              <a:rPr lang="de-DE" sz="2400" dirty="0" smtClean="0"/>
              <a:t>Im Material-Ordner die Datei </a:t>
            </a:r>
            <a:r>
              <a:rPr lang="de-DE" sz="2400" dirty="0" err="1" smtClean="0"/>
              <a:t>Countries.txt</a:t>
            </a:r>
            <a:endParaRPr lang="de-DE" sz="2400" dirty="0" smtClean="0"/>
          </a:p>
          <a:p>
            <a:r>
              <a:rPr lang="de-DE" sz="2800" dirty="0" smtClean="0"/>
              <a:t>Nach dem Einlesen gibt es ein Array mit ca. 11 Millionen Einträgen</a:t>
            </a:r>
          </a:p>
          <a:p>
            <a:r>
              <a:rPr lang="de-DE" sz="2800" dirty="0" smtClean="0"/>
              <a:t>Ein Select-</a:t>
            </a:r>
            <a:r>
              <a:rPr lang="de-DE" sz="2800" dirty="0" err="1" smtClean="0"/>
              <a:t>Object</a:t>
            </a:r>
            <a:r>
              <a:rPr lang="de-DE" sz="2800" dirty="0" smtClean="0"/>
              <a:t> –First 10 geht sehr schnell, ein Select-</a:t>
            </a:r>
            <a:r>
              <a:rPr lang="de-DE" sz="2800" dirty="0" err="1" smtClean="0"/>
              <a:t>Object</a:t>
            </a:r>
            <a:r>
              <a:rPr lang="de-DE" sz="2800" dirty="0" smtClean="0"/>
              <a:t> –Last 10 dauert "ewig"</a:t>
            </a:r>
            <a:endParaRPr lang="de-DE" sz="2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99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Parameter-</a:t>
            </a:r>
            <a:r>
              <a:rPr lang="de-DE" dirty="0" err="1"/>
              <a:t>Splatting</a:t>
            </a:r>
            <a:r>
              <a:rPr lang="de-DE" dirty="0"/>
              <a:t> (1)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Zusammenfassen mehrerer Parameterwerte in </a:t>
            </a:r>
            <a:r>
              <a:rPr lang="de-DE" sz="2400" dirty="0" smtClean="0"/>
              <a:t>einer </a:t>
            </a:r>
            <a:r>
              <a:rPr lang="de-DE" sz="2400" dirty="0" err="1" smtClean="0"/>
              <a:t>Hashtable</a:t>
            </a:r>
            <a:endParaRPr lang="de-DE" sz="2400" dirty="0" smtClean="0"/>
          </a:p>
          <a:p>
            <a:r>
              <a:rPr lang="de-DE" sz="2400" dirty="0" smtClean="0"/>
              <a:t>Muster: Parametername=</a:t>
            </a:r>
            <a:r>
              <a:rPr lang="de-DE" sz="2400" dirty="0" err="1" smtClean="0"/>
              <a:t>Wert;Parametername</a:t>
            </a:r>
            <a:r>
              <a:rPr lang="de-DE" sz="2400" dirty="0" smtClean="0"/>
              <a:t>=Wert usw.</a:t>
            </a:r>
            <a:endParaRPr lang="de-DE" sz="2400" dirty="0"/>
          </a:p>
          <a:p>
            <a:r>
              <a:rPr lang="de-DE" sz="2400" b="1" dirty="0"/>
              <a:t>Wichtig</a:t>
            </a:r>
            <a:r>
              <a:rPr lang="de-DE" sz="2400" dirty="0"/>
              <a:t>: Übergabe mit @</a:t>
            </a:r>
            <a:r>
              <a:rPr lang="de-DE" sz="2400" dirty="0" err="1"/>
              <a:t>varname</a:t>
            </a:r>
            <a:r>
              <a:rPr lang="de-DE" sz="2400" dirty="0"/>
              <a:t> und nicht $</a:t>
            </a:r>
            <a:r>
              <a:rPr lang="de-DE" sz="2400" dirty="0" err="1"/>
              <a:t>varname</a:t>
            </a:r>
            <a:endParaRPr lang="de-DE" sz="2400" dirty="0"/>
          </a:p>
          <a:p>
            <a:r>
              <a:rPr lang="de-DE" sz="2400" dirty="0"/>
              <a:t>Sehr praktisch, wenn </a:t>
            </a:r>
            <a:r>
              <a:rPr lang="de-DE" sz="2400" dirty="0" smtClean="0"/>
              <a:t>mehrere Parameter mehrfach mit denselben Werten übergeben werden sollen</a:t>
            </a:r>
          </a:p>
          <a:p>
            <a:r>
              <a:rPr lang="de-DE" sz="2400" dirty="0" smtClean="0"/>
              <a:t>Parameter-</a:t>
            </a:r>
            <a:r>
              <a:rPr lang="de-DE" sz="2400" dirty="0" err="1" smtClean="0"/>
              <a:t>Splatting</a:t>
            </a:r>
            <a:r>
              <a:rPr lang="de-DE" sz="2400" dirty="0" smtClean="0"/>
              <a:t> </a:t>
            </a:r>
            <a:r>
              <a:rPr lang="de-DE" sz="2400" dirty="0"/>
              <a:t>kann mit </a:t>
            </a:r>
            <a:r>
              <a:rPr lang="de-DE" sz="2400" dirty="0" smtClean="0"/>
              <a:t>expliziten </a:t>
            </a:r>
            <a:r>
              <a:rPr lang="de-DE" sz="2400" dirty="0"/>
              <a:t>Parametern kombiniert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619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Parameter-</a:t>
            </a:r>
            <a:r>
              <a:rPr lang="de-DE" dirty="0" err="1"/>
              <a:t>Splatting</a:t>
            </a:r>
            <a:r>
              <a:rPr lang="de-DE" dirty="0"/>
              <a:t> (2)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Vereinfachter Aufruf von </a:t>
            </a:r>
            <a:r>
              <a:rPr lang="de-DE" sz="2800" b="1" dirty="0" err="1"/>
              <a:t>Invoke</a:t>
            </a:r>
            <a:r>
              <a:rPr lang="de-DE" sz="2800" b="1" dirty="0"/>
              <a:t>-Command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83568" y="2473732"/>
            <a:ext cx="7560840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$Cred = Get-Credential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pemo23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ipconfig } -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Computername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powerpc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-Credential $Cred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netstat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–a } -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Computername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powerpc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-Credential $Cred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date } -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Computername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powerpc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-Credential $Cred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16015" y="4077072"/>
            <a:ext cx="7560840" cy="16004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$Cred = Get-Credential pemo23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$paras = @{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Computername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powerpc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";Credential=$Cred}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ipconfig }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@paras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netstat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–a }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@paras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Invoke-Command { date } </a:t>
            </a:r>
            <a:r>
              <a:rPr lang="en-US" sz="1400" b="1" dirty="0">
                <a:latin typeface="Consolas" panose="020B0609020204030204" pitchFamily="49" charset="0"/>
                <a:cs typeface="Consolas" panose="020B0609020204030204" pitchFamily="49" charset="0"/>
              </a:rPr>
              <a:t>@</a:t>
            </a:r>
            <a:r>
              <a:rPr lang="en-US" sz="1400" b="1" dirty="0" smtClean="0">
                <a:latin typeface="Consolas" panose="020B0609020204030204" pitchFamily="49" charset="0"/>
                <a:cs typeface="Consolas" panose="020B0609020204030204" pitchFamily="49" charset="0"/>
              </a:rPr>
              <a:t>paras 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sz="14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RunAsAdministrator</a:t>
            </a: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2"/>
          <p:cNvSpPr txBox="1">
            <a:spLocks noChangeArrowheads="1"/>
          </p:cNvSpPr>
          <p:nvPr/>
        </p:nvSpPr>
        <p:spPr bwMode="auto">
          <a:xfrm>
            <a:off x="675546" y="2185119"/>
            <a:ext cx="7568862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de-DE" sz="1400" dirty="0">
                <a:solidFill>
                  <a:schemeClr val="bg1"/>
                </a:solidFill>
              </a:rPr>
              <a:t>Beispiel: Etwas umständlich bei Mehrfachaufrufen</a:t>
            </a:r>
          </a:p>
        </p:txBody>
      </p:sp>
      <p:sp>
        <p:nvSpPr>
          <p:cNvPr id="9" name="Textfeld 2"/>
          <p:cNvSpPr txBox="1">
            <a:spLocks noChangeArrowheads="1"/>
          </p:cNvSpPr>
          <p:nvPr/>
        </p:nvSpPr>
        <p:spPr bwMode="auto">
          <a:xfrm>
            <a:off x="703623" y="3795489"/>
            <a:ext cx="7573232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de-DE" sz="1400" dirty="0">
                <a:solidFill>
                  <a:schemeClr val="bg1"/>
                </a:solidFill>
              </a:rPr>
              <a:t>Beispiel: Etwas kompakter (vor allem bei weiteren Parametern)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163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566CE8A-8681-4A27-AA57-8FE6F3CE4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>
                <a:latin typeface="Verdana"/>
                <a:ea typeface="Verdana"/>
              </a:rPr>
              <a:t>Konstanten zu </a:t>
            </a:r>
            <a:r>
              <a:rPr lang="de-DE" sz="2800" dirty="0" err="1">
                <a:latin typeface="Verdana"/>
                <a:ea typeface="Verdana"/>
              </a:rPr>
              <a:t>enums</a:t>
            </a:r>
            <a:r>
              <a:rPr lang="de-DE" sz="2800" dirty="0">
                <a:latin typeface="Verdana"/>
                <a:ea typeface="Verdana"/>
              </a:rPr>
              <a:t> zusammenfassen</a:t>
            </a:r>
            <a:endParaRPr lang="de-DE" sz="28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DD66C920-0320-AD83-4E59-433957011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1BF73830-4B43-6E77-01A1-98540619CF8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vert="horz" lIns="91440" tIns="45720" rIns="91440" bIns="45720" anchor="t">
            <a:normAutofit/>
          </a:bodyPr>
          <a:lstStyle/>
          <a:p>
            <a:r>
              <a:rPr lang="de-DE" sz="2400" dirty="0" err="1">
                <a:ea typeface="Verdana"/>
              </a:rPr>
              <a:t>enums</a:t>
            </a:r>
            <a:r>
              <a:rPr lang="de-DE" sz="2400" dirty="0">
                <a:ea typeface="Verdana"/>
              </a:rPr>
              <a:t> = Zusammenstellung von Konstanten über den </a:t>
            </a:r>
            <a:r>
              <a:rPr lang="de-DE" sz="2400" dirty="0" err="1">
                <a:ea typeface="Verdana"/>
              </a:rPr>
              <a:t>enum</a:t>
            </a:r>
            <a:r>
              <a:rPr lang="de-DE" sz="2400" dirty="0">
                <a:ea typeface="Verdana"/>
              </a:rPr>
              <a:t>-Befehl</a:t>
            </a:r>
          </a:p>
          <a:p>
            <a:r>
              <a:rPr lang="de-DE" sz="2400" dirty="0">
                <a:ea typeface="Verdana"/>
              </a:rPr>
              <a:t>Jeder Name steht für eine Zahl (in der Regel 0,1,2..)</a:t>
            </a:r>
          </a:p>
          <a:p>
            <a:r>
              <a:rPr lang="de-DE" sz="2400" dirty="0">
                <a:ea typeface="Verdana"/>
              </a:rPr>
              <a:t>Praktisch, da mehrere Konstanten zu einer Gruppe (eigener Typ) zusammengefasst werden</a:t>
            </a:r>
          </a:p>
          <a:p>
            <a:r>
              <a:rPr lang="de-DE" sz="2400" dirty="0">
                <a:ea typeface="Verdana"/>
              </a:rPr>
              <a:t>Ein Vorteil ist eine verbesserte Lesbarkeit</a:t>
            </a:r>
          </a:p>
          <a:p>
            <a:r>
              <a:rPr lang="de-DE" sz="2400" dirty="0" smtClean="0">
                <a:ea typeface="Verdana"/>
              </a:rPr>
              <a:t>Der </a:t>
            </a:r>
            <a:r>
              <a:rPr lang="de-DE" sz="2400" b="1" dirty="0" err="1">
                <a:ea typeface="Verdana"/>
              </a:rPr>
              <a:t>enum</a:t>
            </a:r>
            <a:r>
              <a:rPr lang="de-DE" sz="2400" dirty="0">
                <a:ea typeface="Verdana"/>
              </a:rPr>
              <a:t>-Befehl wurde in </a:t>
            </a:r>
            <a:r>
              <a:rPr lang="de-DE" sz="2400" dirty="0" smtClean="0">
                <a:ea typeface="Verdana"/>
              </a:rPr>
              <a:t>TB 10</a:t>
            </a:r>
            <a:r>
              <a:rPr lang="de-DE" sz="2400" dirty="0">
                <a:ea typeface="Verdana"/>
              </a:rPr>
              <a:t> vorgestellt</a:t>
            </a:r>
          </a:p>
          <a:p>
            <a:endParaRPr lang="de-DE" sz="2800" dirty="0">
              <a:ea typeface="Verdana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119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0C379C5-EEDD-C0E0-6E1F-30340DB7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Autofit/>
          </a:bodyPr>
          <a:lstStyle/>
          <a:p>
            <a:r>
              <a:rPr lang="de-DE" sz="2800" dirty="0" err="1">
                <a:latin typeface="Verdana"/>
                <a:ea typeface="Verdana"/>
              </a:rPr>
              <a:t>enum</a:t>
            </a:r>
            <a:r>
              <a:rPr lang="de-DE" sz="2800" dirty="0">
                <a:latin typeface="Verdana"/>
                <a:ea typeface="Verdana"/>
              </a:rPr>
              <a:t>-Konstanten beim switch-Befehl</a:t>
            </a:r>
            <a:endParaRPr lang="de-DE" sz="280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="" xmlns:a16="http://schemas.microsoft.com/office/drawing/2014/main" id="{418FABA2-6D6E-E64E-C57C-E342645BC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="" xmlns:a16="http://schemas.microsoft.com/office/drawing/2014/main" id="{EB1838A3-D1D9-54A7-9D48-CABFDD97B27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032164"/>
          </a:xfrm>
        </p:spPr>
        <p:txBody>
          <a:bodyPr vert="horz" lIns="91440" tIns="45720" rIns="91440" bIns="45720" anchor="t">
            <a:normAutofit/>
          </a:bodyPr>
          <a:lstStyle/>
          <a:p>
            <a:r>
              <a:rPr lang="de-DE" sz="2400" b="1" dirty="0">
                <a:ea typeface="Verdana"/>
              </a:rPr>
              <a:t>Wichtig</a:t>
            </a:r>
            <a:r>
              <a:rPr lang="de-DE" sz="2400" dirty="0">
                <a:ea typeface="Verdana"/>
              </a:rPr>
              <a:t>: Der Name der </a:t>
            </a:r>
            <a:r>
              <a:rPr lang="de-DE" sz="2400" dirty="0" err="1">
                <a:ea typeface="Verdana"/>
              </a:rPr>
              <a:t>enum</a:t>
            </a:r>
            <a:r>
              <a:rPr lang="de-DE" sz="2400" dirty="0">
                <a:ea typeface="Verdana"/>
              </a:rPr>
              <a:t>-Konstanten wird bei einem Vergleich nicht in Anführungszeichen gesetzt</a:t>
            </a:r>
            <a:endParaRPr lang="de-DE" sz="2400" dirty="0"/>
          </a:p>
        </p:txBody>
      </p:sp>
      <p:sp>
        <p:nvSpPr>
          <p:cNvPr id="8" name="Textfeld 7">
            <a:extLst>
              <a:ext uri="{FF2B5EF4-FFF2-40B4-BE49-F238E27FC236}">
                <a16:creationId xmlns="" xmlns:a16="http://schemas.microsoft.com/office/drawing/2014/main" id="{6362B65F-3820-6DE1-9FB8-AD0F705B3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6909" y="3068960"/>
            <a:ext cx="7406442" cy="33770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rIns="91440" bIns="72000" rtlCol="0" anchor="t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400" dirty="0" err="1">
                <a:latin typeface="Consolas"/>
              </a:rPr>
              <a:t>enum</a:t>
            </a:r>
            <a:r>
              <a:rPr lang="de-DE" sz="1400" dirty="0">
                <a:latin typeface="Consolas"/>
              </a:rPr>
              <a:t> </a:t>
            </a:r>
            <a:r>
              <a:rPr lang="de-DE" sz="1400" dirty="0" err="1">
                <a:latin typeface="Consolas"/>
              </a:rPr>
              <a:t>DataProvider</a:t>
            </a:r>
            <a:endParaRPr lang="de-DE" sz="1400" dirty="0"/>
          </a:p>
          <a:p>
            <a:r>
              <a:rPr lang="de-DE" sz="1400" dirty="0">
                <a:latin typeface="Consolas"/>
              </a:rPr>
              <a:t>{</a:t>
            </a:r>
          </a:p>
          <a:p>
            <a:r>
              <a:rPr lang="de-DE" sz="1400" dirty="0">
                <a:latin typeface="Consolas"/>
              </a:rPr>
              <a:t>   </a:t>
            </a:r>
            <a:r>
              <a:rPr lang="de-DE" sz="1400" dirty="0" err="1">
                <a:latin typeface="Consolas"/>
              </a:rPr>
              <a:t>SQLServer</a:t>
            </a:r>
            <a:endParaRPr lang="de-DE" sz="1400" dirty="0"/>
          </a:p>
          <a:p>
            <a:r>
              <a:rPr lang="de-DE" sz="1400" dirty="0">
                <a:latin typeface="Consolas"/>
              </a:rPr>
              <a:t>   Oracle</a:t>
            </a:r>
            <a:endParaRPr lang="de-DE" sz="1400" dirty="0"/>
          </a:p>
          <a:p>
            <a:r>
              <a:rPr lang="de-DE" sz="1400" dirty="0">
                <a:latin typeface="Consolas"/>
              </a:rPr>
              <a:t>   SQLite</a:t>
            </a:r>
            <a:endParaRPr lang="de-DE" sz="1400" dirty="0"/>
          </a:p>
          <a:p>
            <a:r>
              <a:rPr lang="de-DE" sz="1400" dirty="0">
                <a:latin typeface="Consolas"/>
              </a:rPr>
              <a:t>}</a:t>
            </a:r>
          </a:p>
          <a:p>
            <a:endParaRPr lang="de-DE" sz="1400" dirty="0">
              <a:latin typeface="Consolas"/>
            </a:endParaRPr>
          </a:p>
          <a:p>
            <a:r>
              <a:rPr lang="de-DE" sz="1400" dirty="0">
                <a:latin typeface="Consolas"/>
              </a:rPr>
              <a:t>$</a:t>
            </a:r>
            <a:r>
              <a:rPr lang="de-DE" sz="1400" dirty="0" err="1">
                <a:latin typeface="Consolas"/>
              </a:rPr>
              <a:t>dbProvider</a:t>
            </a:r>
            <a:r>
              <a:rPr lang="de-DE" sz="1400" dirty="0">
                <a:latin typeface="Consolas"/>
              </a:rPr>
              <a:t> = [</a:t>
            </a:r>
            <a:r>
              <a:rPr lang="de-DE" sz="1400" dirty="0" err="1">
                <a:latin typeface="Consolas"/>
              </a:rPr>
              <a:t>DataProvider</a:t>
            </a:r>
            <a:r>
              <a:rPr lang="de-DE" sz="1400" dirty="0">
                <a:latin typeface="Consolas"/>
              </a:rPr>
              <a:t>]::</a:t>
            </a:r>
            <a:r>
              <a:rPr lang="de-DE" sz="1400" dirty="0" err="1">
                <a:latin typeface="Consolas"/>
              </a:rPr>
              <a:t>SQLServer</a:t>
            </a:r>
          </a:p>
          <a:p>
            <a:r>
              <a:rPr lang="de-DE" sz="1400" dirty="0" err="1">
                <a:latin typeface="Consolas"/>
              </a:rPr>
              <a:t>switch</a:t>
            </a:r>
            <a:r>
              <a:rPr lang="de-DE" sz="1400" dirty="0">
                <a:latin typeface="Consolas"/>
              </a:rPr>
              <a:t> ($</a:t>
            </a:r>
            <a:r>
              <a:rPr lang="de-DE" sz="1400" dirty="0" err="1">
                <a:latin typeface="Consolas"/>
              </a:rPr>
              <a:t>dbProvider</a:t>
            </a:r>
            <a:r>
              <a:rPr lang="de-DE" sz="1400" dirty="0">
                <a:latin typeface="Consolas"/>
              </a:rPr>
              <a:t>)</a:t>
            </a:r>
            <a:br>
              <a:rPr lang="de-DE" sz="1400" dirty="0">
                <a:latin typeface="Consolas"/>
              </a:rPr>
            </a:br>
            <a:r>
              <a:rPr lang="de-DE" sz="1400" dirty="0">
                <a:latin typeface="Consolas"/>
              </a:rPr>
              <a:t>{</a:t>
            </a:r>
          </a:p>
          <a:p>
            <a:r>
              <a:rPr lang="de-DE" sz="1400" dirty="0">
                <a:latin typeface="Consolas"/>
              </a:rPr>
              <a:t>   </a:t>
            </a:r>
            <a:r>
              <a:rPr lang="de-DE" sz="1400" dirty="0" err="1">
                <a:latin typeface="Consolas"/>
              </a:rPr>
              <a:t>SQLServer</a:t>
            </a:r>
            <a:r>
              <a:rPr lang="de-DE" sz="1400" dirty="0">
                <a:latin typeface="Consolas"/>
              </a:rPr>
              <a:t> { "Hier ist der SQL-Server" }</a:t>
            </a:r>
            <a:br>
              <a:rPr lang="de-DE" sz="1400" dirty="0">
                <a:latin typeface="Consolas"/>
              </a:rPr>
            </a:br>
            <a:r>
              <a:rPr lang="de-DE" sz="1400" dirty="0">
                <a:latin typeface="Consolas"/>
              </a:rPr>
              <a:t>   Oracle { "Hier ist der Oracle-Server"}</a:t>
            </a:r>
            <a:br>
              <a:rPr lang="de-DE" sz="1400" dirty="0">
                <a:latin typeface="Consolas"/>
              </a:rPr>
            </a:br>
            <a:r>
              <a:rPr lang="de-DE" sz="1400" dirty="0">
                <a:latin typeface="Consolas"/>
              </a:rPr>
              <a:t>   SQLite { "Und hier ist </a:t>
            </a:r>
            <a:r>
              <a:rPr lang="de-DE" sz="1400" dirty="0" err="1">
                <a:latin typeface="Consolas"/>
              </a:rPr>
              <a:t>SQLite</a:t>
            </a:r>
            <a:r>
              <a:rPr lang="de-DE" sz="1400" dirty="0" smtClean="0">
                <a:latin typeface="Consolas"/>
              </a:rPr>
              <a:t>"}</a:t>
            </a:r>
          </a:p>
          <a:p>
            <a:r>
              <a:rPr lang="de-DE" sz="1400" dirty="0"/>
              <a:t>   </a:t>
            </a:r>
            <a:r>
              <a:rPr lang="de-DE" sz="1400" dirty="0" err="1" smtClean="0"/>
              <a:t>default</a:t>
            </a:r>
            <a:r>
              <a:rPr lang="de-DE" sz="1400" dirty="0" smtClean="0"/>
              <a:t> </a:t>
            </a:r>
            <a:r>
              <a:rPr lang="de-DE" sz="1400" dirty="0"/>
              <a:t>{ "Default-Aktion"}</a:t>
            </a:r>
          </a:p>
          <a:p>
            <a:r>
              <a:rPr lang="de-DE" sz="1400" dirty="0" smtClean="0">
                <a:latin typeface="Consolas"/>
              </a:rPr>
              <a:t>}</a:t>
            </a:r>
            <a:r>
              <a:rPr lang="de-DE" sz="1400" dirty="0">
                <a:latin typeface="Consolas"/>
              </a:rPr>
              <a:t> </a:t>
            </a:r>
            <a:endParaRPr lang="de-DE" sz="1400" dirty="0"/>
          </a:p>
        </p:txBody>
      </p:sp>
      <p:sp>
        <p:nvSpPr>
          <p:cNvPr id="10" name="Textfeld 9">
            <a:extLst>
              <a:ext uri="{FF2B5EF4-FFF2-40B4-BE49-F238E27FC236}">
                <a16:creationId xmlns="" xmlns:a16="http://schemas.microsoft.com/office/drawing/2014/main" id="{B9E9F8E8-CBCE-D448-5AC6-3C7160C1DC26}"/>
              </a:ext>
            </a:extLst>
          </p:cNvPr>
          <p:cNvSpPr txBox="1"/>
          <p:nvPr/>
        </p:nvSpPr>
        <p:spPr>
          <a:xfrm>
            <a:off x="846909" y="2724473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lIns="91440" tIns="45720" rIns="91440" bIns="45720" anchor="t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>
                <a:latin typeface="Arial"/>
                <a:cs typeface="Arial"/>
              </a:rPr>
              <a:t>Beispiel für </a:t>
            </a:r>
            <a:r>
              <a:rPr lang="de-DE" dirty="0" err="1">
                <a:latin typeface="Arial"/>
                <a:cs typeface="Arial"/>
              </a:rPr>
              <a:t>enum</a:t>
            </a:r>
            <a:r>
              <a:rPr lang="de-DE" dirty="0">
                <a:latin typeface="Arial"/>
                <a:cs typeface="Arial"/>
              </a:rPr>
              <a:t>-Konstanten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136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Umgang mit </a:t>
            </a:r>
            <a:r>
              <a:rPr lang="de-DE" sz="2800" dirty="0" err="1" smtClean="0"/>
              <a:t>SymLinks</a:t>
            </a:r>
            <a:r>
              <a:rPr lang="de-DE" sz="2800" dirty="0"/>
              <a:t> </a:t>
            </a:r>
            <a:r>
              <a:rPr lang="de-DE" sz="2800" dirty="0" smtClean="0"/>
              <a:t>(1)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9402"/>
            <a:ext cx="8153400" cy="4495800"/>
          </a:xfrm>
        </p:spPr>
        <p:txBody>
          <a:bodyPr>
            <a:normAutofit/>
          </a:bodyPr>
          <a:lstStyle/>
          <a:p>
            <a:r>
              <a:rPr lang="de-DE" sz="2800" dirty="0" err="1" smtClean="0"/>
              <a:t>SymLink</a:t>
            </a:r>
            <a:r>
              <a:rPr lang="de-DE" sz="2800" dirty="0" smtClean="0"/>
              <a:t> = Symbolische Verknüpfung</a:t>
            </a:r>
          </a:p>
          <a:p>
            <a:r>
              <a:rPr lang="de-DE" sz="2800" dirty="0" smtClean="0"/>
              <a:t>Es gibt keine eigenen </a:t>
            </a:r>
            <a:r>
              <a:rPr lang="de-DE" sz="2800" dirty="0" err="1" smtClean="0"/>
              <a:t>Commands</a:t>
            </a:r>
            <a:endParaRPr lang="de-DE" sz="2800" dirty="0" smtClean="0"/>
          </a:p>
          <a:p>
            <a:r>
              <a:rPr lang="de-DE" sz="2800" dirty="0" smtClean="0"/>
              <a:t>Ein </a:t>
            </a:r>
            <a:r>
              <a:rPr lang="de-DE" sz="2800" dirty="0" err="1" smtClean="0"/>
              <a:t>SymLink</a:t>
            </a:r>
            <a:r>
              <a:rPr lang="de-DE" sz="2800" dirty="0" smtClean="0"/>
              <a:t> wird über den </a:t>
            </a:r>
            <a:r>
              <a:rPr lang="de-DE" sz="2800" b="1" dirty="0" err="1" smtClean="0"/>
              <a:t>ItemType</a:t>
            </a:r>
            <a:r>
              <a:rPr lang="de-DE" sz="2800" dirty="0" smtClean="0"/>
              <a:t>-Parameter des </a:t>
            </a:r>
            <a:r>
              <a:rPr lang="de-DE" sz="2800" b="1" dirty="0" smtClean="0"/>
              <a:t>New-Item</a:t>
            </a:r>
            <a:r>
              <a:rPr lang="de-DE" sz="2800" dirty="0" smtClean="0"/>
              <a:t>-</a:t>
            </a:r>
            <a:r>
              <a:rPr lang="de-DE" sz="2800" dirty="0" err="1" smtClean="0"/>
              <a:t>Cmdlet</a:t>
            </a:r>
            <a:r>
              <a:rPr lang="de-DE" sz="2800" dirty="0" smtClean="0"/>
              <a:t> angelegt</a:t>
            </a:r>
          </a:p>
          <a:p>
            <a:pPr marL="0" indent="0">
              <a:buNone/>
            </a:pPr>
            <a:endParaRPr lang="de-DE" sz="28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717032"/>
            <a:ext cx="6262092" cy="934052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1095779" y="5281463"/>
            <a:ext cx="75608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New-Item –Path Posh -Target $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PsHome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–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Itemtype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SymbolicLink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feld 2"/>
          <p:cNvSpPr txBox="1">
            <a:spLocks noChangeArrowheads="1"/>
          </p:cNvSpPr>
          <p:nvPr/>
        </p:nvSpPr>
        <p:spPr bwMode="auto">
          <a:xfrm>
            <a:off x="1083387" y="4941168"/>
            <a:ext cx="7573232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de-DE" sz="1400" dirty="0">
                <a:solidFill>
                  <a:schemeClr val="bg1"/>
                </a:solidFill>
              </a:rPr>
              <a:t>Beispiel: </a:t>
            </a:r>
            <a:r>
              <a:rPr lang="de-DE" sz="1400" dirty="0" err="1" smtClean="0">
                <a:solidFill>
                  <a:schemeClr val="bg1"/>
                </a:solidFill>
              </a:rPr>
              <a:t>SymLink</a:t>
            </a:r>
            <a:r>
              <a:rPr lang="de-DE" sz="1400" dirty="0" smtClean="0">
                <a:solidFill>
                  <a:schemeClr val="bg1"/>
                </a:solidFill>
              </a:rPr>
              <a:t> im aktuellen Verzeichnis für das Windows </a:t>
            </a:r>
            <a:r>
              <a:rPr lang="de-DE" sz="1400" dirty="0" err="1" smtClean="0">
                <a:solidFill>
                  <a:schemeClr val="bg1"/>
                </a:solidFill>
              </a:rPr>
              <a:t>PowerShell</a:t>
            </a:r>
            <a:r>
              <a:rPr lang="de-DE" sz="1400" dirty="0" smtClean="0">
                <a:solidFill>
                  <a:schemeClr val="bg1"/>
                </a:solidFill>
              </a:rPr>
              <a:t>-Verzeichnis anlegen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694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Anlegen eines Profilskripts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1900808"/>
          </a:xfrm>
        </p:spPr>
        <p:txBody>
          <a:bodyPr>
            <a:noAutofit/>
          </a:bodyPr>
          <a:lstStyle/>
          <a:p>
            <a:r>
              <a:rPr lang="de-DE" sz="2200" dirty="0"/>
              <a:t>Das Profilskript wird automatisch bei jedem Start einer Host-Anwendung ausgeführt</a:t>
            </a:r>
          </a:p>
          <a:p>
            <a:r>
              <a:rPr lang="de-DE" sz="2200" dirty="0"/>
              <a:t>Muss einen festgelegten Namen besitzen und in einem festgelegten Verzeichnis abgelegt werden</a:t>
            </a:r>
          </a:p>
          <a:p>
            <a:r>
              <a:rPr lang="de-DE" sz="2200" b="1" dirty="0"/>
              <a:t>Beispiel</a:t>
            </a:r>
            <a:r>
              <a:rPr lang="de-DE" sz="2200" dirty="0"/>
              <a:t>: Profile.ps1 in %userprofile\documents\windowspowershell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861047"/>
            <a:ext cx="7848872" cy="2015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475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Umgang mit </a:t>
            </a:r>
            <a:r>
              <a:rPr lang="de-DE" sz="2800" dirty="0" err="1"/>
              <a:t>SymLinks</a:t>
            </a:r>
            <a:r>
              <a:rPr lang="de-DE" sz="2800" dirty="0"/>
              <a:t> </a:t>
            </a:r>
            <a:r>
              <a:rPr lang="de-DE" sz="2800" dirty="0" smtClean="0"/>
              <a:t>(2)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Das Entfernen symbolischer Links ist bei der Windows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etwas „</a:t>
            </a:r>
            <a:r>
              <a:rPr lang="de-DE" sz="2400" dirty="0" err="1" smtClean="0"/>
              <a:t>tricky</a:t>
            </a:r>
            <a:r>
              <a:rPr lang="de-DE" sz="2400" dirty="0" smtClean="0"/>
              <a:t>“</a:t>
            </a:r>
          </a:p>
          <a:p>
            <a:r>
              <a:rPr lang="de-DE" sz="2400" dirty="0" smtClean="0"/>
              <a:t>Remove-Item funktioniert nicht</a:t>
            </a:r>
          </a:p>
          <a:p>
            <a:r>
              <a:rPr lang="de-DE" sz="2400" dirty="0" smtClean="0"/>
              <a:t>Ein Workaround ist die Delete()-Methode oder </a:t>
            </a:r>
            <a:r>
              <a:rPr lang="de-DE" sz="2400" dirty="0" err="1" smtClean="0"/>
              <a:t>Cmd.exe</a:t>
            </a:r>
            <a:endParaRPr lang="de-DE" sz="2400" dirty="0" smtClean="0"/>
          </a:p>
          <a:p>
            <a:r>
              <a:rPr lang="de-DE" sz="2400" dirty="0" smtClean="0"/>
              <a:t>Bei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7 funktioniert alles wie beschrieben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971600" y="4725144"/>
            <a:ext cx="75608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(Get-Item –Name Posh).Delete()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feld 2"/>
          <p:cNvSpPr txBox="1">
            <a:spLocks noChangeArrowheads="1"/>
          </p:cNvSpPr>
          <p:nvPr/>
        </p:nvSpPr>
        <p:spPr bwMode="auto">
          <a:xfrm>
            <a:off x="959208" y="4384849"/>
            <a:ext cx="7573232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de-DE" sz="1400" dirty="0">
                <a:solidFill>
                  <a:schemeClr val="bg1"/>
                </a:solidFill>
              </a:rPr>
              <a:t>Beispiel: </a:t>
            </a:r>
            <a:r>
              <a:rPr lang="de-DE" sz="1400" dirty="0" err="1" smtClean="0">
                <a:solidFill>
                  <a:schemeClr val="bg1"/>
                </a:solidFill>
              </a:rPr>
              <a:t>Symobolisches</a:t>
            </a:r>
            <a:r>
              <a:rPr lang="de-DE" sz="1400" dirty="0" smtClean="0">
                <a:solidFill>
                  <a:schemeClr val="bg1"/>
                </a:solidFill>
              </a:rPr>
              <a:t> Link bei Windows </a:t>
            </a:r>
            <a:r>
              <a:rPr lang="de-DE" sz="1400" dirty="0" err="1" smtClean="0">
                <a:solidFill>
                  <a:schemeClr val="bg1"/>
                </a:solidFill>
              </a:rPr>
              <a:t>PowerShell</a:t>
            </a:r>
            <a:r>
              <a:rPr lang="de-DE" sz="1400" dirty="0" smtClean="0">
                <a:solidFill>
                  <a:schemeClr val="bg1"/>
                </a:solidFill>
              </a:rPr>
              <a:t> entfernen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65394" y="5589240"/>
            <a:ext cx="75608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Remove-Item –</a:t>
            </a:r>
            <a:r>
              <a:rPr lang="en-US" sz="1400" smtClean="0">
                <a:latin typeface="Consolas" panose="020B0609020204030204" pitchFamily="49" charset="0"/>
                <a:cs typeface="Consolas" panose="020B0609020204030204" pitchFamily="49" charset="0"/>
              </a:rPr>
              <a:t>Name Posh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2"/>
          <p:cNvSpPr txBox="1">
            <a:spLocks noChangeArrowheads="1"/>
          </p:cNvSpPr>
          <p:nvPr/>
        </p:nvSpPr>
        <p:spPr bwMode="auto">
          <a:xfrm>
            <a:off x="953002" y="5248945"/>
            <a:ext cx="7573232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de-DE" sz="1400" dirty="0">
                <a:solidFill>
                  <a:schemeClr val="bg1"/>
                </a:solidFill>
              </a:rPr>
              <a:t>Beispiel: </a:t>
            </a:r>
            <a:r>
              <a:rPr lang="de-DE" sz="1400" dirty="0" err="1" smtClean="0">
                <a:solidFill>
                  <a:schemeClr val="bg1"/>
                </a:solidFill>
              </a:rPr>
              <a:t>Symobolisches</a:t>
            </a:r>
            <a:r>
              <a:rPr lang="de-DE" sz="1400" dirty="0" smtClean="0">
                <a:solidFill>
                  <a:schemeClr val="bg1"/>
                </a:solidFill>
              </a:rPr>
              <a:t> Link bei </a:t>
            </a:r>
            <a:r>
              <a:rPr lang="de-DE" sz="1400" dirty="0" err="1" smtClean="0">
                <a:solidFill>
                  <a:schemeClr val="bg1"/>
                </a:solidFill>
              </a:rPr>
              <a:t>PowerShell</a:t>
            </a:r>
            <a:r>
              <a:rPr lang="de-DE" sz="1400" dirty="0" smtClean="0">
                <a:solidFill>
                  <a:schemeClr val="bg1"/>
                </a:solidFill>
              </a:rPr>
              <a:t> 7.x entfernen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330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7" grpId="0" animBg="1"/>
      <p:bldP spid="8" grpId="0" animBg="1"/>
    </p:bld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Vergleich mit $null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Bei Arrays/Listen kommt es auf die Reihenfolge an!</a:t>
            </a:r>
          </a:p>
          <a:p>
            <a:r>
              <a:rPr lang="de-DE" sz="2400" dirty="0" smtClean="0"/>
              <a:t>$null muss am Anfang stehen (der </a:t>
            </a:r>
            <a:r>
              <a:rPr lang="de-DE" sz="2400" dirty="0" err="1" smtClean="0"/>
              <a:t>ScriptAnalyzer</a:t>
            </a:r>
            <a:r>
              <a:rPr lang="de-DE" sz="2400" dirty="0" smtClean="0"/>
              <a:t> weist in VS Code deutlich darauf hin;)</a:t>
            </a:r>
            <a:endParaRPr lang="de-DE" sz="2400" dirty="0"/>
          </a:p>
        </p:txBody>
      </p:sp>
      <p:sp>
        <p:nvSpPr>
          <p:cNvPr id="6" name="Textfeld 5"/>
          <p:cNvSpPr txBox="1"/>
          <p:nvPr/>
        </p:nvSpPr>
        <p:spPr>
          <a:xfrm>
            <a:off x="1012380" y="3246503"/>
            <a:ext cx="7920880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$list1 = [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System.Collections.Generic.List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[String]]::new()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$list1.add(1)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$list1 –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$null</a:t>
            </a:r>
          </a:p>
          <a:p>
            <a:endParaRPr lang="en-US" sz="12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969540" y="4492999"/>
            <a:ext cx="7920880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$list1 = [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System.Collections.Generic.List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[String]]::new()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$null –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$list1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$false</a:t>
            </a:r>
          </a:p>
          <a:p>
            <a:endParaRPr lang="en-US" sz="12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Ovale Legende 8"/>
          <p:cNvSpPr/>
          <p:nvPr/>
        </p:nvSpPr>
        <p:spPr>
          <a:xfrm>
            <a:off x="8100392" y="2704795"/>
            <a:ext cx="914400" cy="612648"/>
          </a:xfrm>
          <a:prstGeom prst="wedgeEllipseCallou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Falsch (*)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930848" y="5415487"/>
            <a:ext cx="80839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* Der Vergleich wird mit jedem einzelnen Listenelement – gibt es keines, dass $null ist, gibt es keine Ausgabe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930848" y="5859176"/>
            <a:ext cx="3605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** Der Vergleich wird mit der Liste durchgeführt</a:t>
            </a:r>
          </a:p>
        </p:txBody>
      </p:sp>
      <p:sp>
        <p:nvSpPr>
          <p:cNvPr id="12" name="Ovale Legende 11"/>
          <p:cNvSpPr/>
          <p:nvPr/>
        </p:nvSpPr>
        <p:spPr>
          <a:xfrm>
            <a:off x="8172400" y="3970285"/>
            <a:ext cx="914400" cy="612648"/>
          </a:xfrm>
          <a:prstGeom prst="wedgeEllipseCallou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200" dirty="0">
                <a:solidFill>
                  <a:schemeClr val="tx1"/>
                </a:solidFill>
              </a:rPr>
              <a:t>Richtig (**)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47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Wenn mehrere Rückgaben nur ein Objekt sind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Eine </a:t>
            </a:r>
            <a:r>
              <a:rPr lang="de-DE" sz="2400" dirty="0" err="1"/>
              <a:t>Hashtable</a:t>
            </a:r>
            <a:r>
              <a:rPr lang="de-DE" sz="2400" dirty="0"/>
              <a:t> ist nur ein Objekt, auch wenn viele Zeilen ausgegeben werden (1)</a:t>
            </a:r>
          </a:p>
          <a:p>
            <a:r>
              <a:rPr lang="de-DE" sz="2400" dirty="0"/>
              <a:t>Eigenschaften vom Typ einer Collection müssen „expandiert“ werden (2)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77942" y="5857120"/>
            <a:ext cx="7920880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Get-ACL –Path C:\ | Select-Object –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ExpandProperty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Access</a:t>
            </a:r>
          </a:p>
        </p:txBody>
      </p:sp>
      <p:sp>
        <p:nvSpPr>
          <p:cNvPr id="7" name="Ellipse 6"/>
          <p:cNvSpPr/>
          <p:nvPr/>
        </p:nvSpPr>
        <p:spPr>
          <a:xfrm>
            <a:off x="699193" y="5619710"/>
            <a:ext cx="318538" cy="322614"/>
          </a:xfrm>
          <a:prstGeom prst="ellipse">
            <a:avLst/>
          </a:prstGeom>
          <a:solidFill>
            <a:srgbClr val="FFC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99592" y="3810426"/>
            <a:ext cx="7920880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Get-Command Get-Command).Parameters | Measure-Object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Get-Command Get-Command).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Parameters.GetEnumerator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| Measure-Object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(Get-Command Get-Command).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Parameters.GetEnumerator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| Where-Object Key –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"All“</a:t>
            </a:r>
          </a:p>
          <a:p>
            <a:endParaRPr lang="en-US" sz="12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(Get-Command Get-Command).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Parameters.GetEnumerator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| Where Key -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"All" | Select -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ExpandProperty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Value</a:t>
            </a:r>
          </a:p>
        </p:txBody>
      </p:sp>
      <p:sp>
        <p:nvSpPr>
          <p:cNvPr id="9" name="Ellipse 8"/>
          <p:cNvSpPr/>
          <p:nvPr/>
        </p:nvSpPr>
        <p:spPr>
          <a:xfrm>
            <a:off x="627366" y="3573016"/>
            <a:ext cx="318538" cy="322614"/>
          </a:xfrm>
          <a:prstGeom prst="ellipse">
            <a:avLst/>
          </a:prstGeom>
          <a:solidFill>
            <a:srgbClr val="FFC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48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Dateien lesen und schreiben in einer Pipeline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Wird </a:t>
            </a:r>
            <a:r>
              <a:rPr lang="de-DE" sz="2400" dirty="0" err="1" smtClean="0"/>
              <a:t>Get</a:t>
            </a:r>
            <a:r>
              <a:rPr lang="de-DE" sz="2400" dirty="0" smtClean="0"/>
              <a:t>-Content in runde Klammern setzen vermeidet eine „Prozess kann nicht auf Datei zugreifen“-Fehler</a:t>
            </a:r>
          </a:p>
          <a:p>
            <a:r>
              <a:rPr lang="de-DE" sz="2400" dirty="0" smtClean="0"/>
              <a:t>Tipp: Zugriffscheck mit Handle64 (</a:t>
            </a:r>
            <a:r>
              <a:rPr lang="de-DE" sz="2400" dirty="0" err="1" smtClean="0"/>
              <a:t>SysInternals</a:t>
            </a:r>
            <a:r>
              <a:rPr lang="de-DE" sz="2400" dirty="0" smtClean="0"/>
              <a:t>)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609600" y="3263324"/>
            <a:ext cx="8352928" cy="11695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 C:\temp&gt; (get-content -Path .\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Temp.csv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| 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Where-Object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$_ -ne ";" } |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-Object { $cols = $_ -split ";";$cols[0].Substring(0,$Cols[0].Length-1), $Cols[1].Substring(0,$Cols[1].length-1) -join ","} 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Set-Content .\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Temp.csv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 C:\temp&gt;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916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Dateien über die Providerschreibweise ansprechen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Allgemein ${</a:t>
            </a:r>
            <a:r>
              <a:rPr lang="de-DE" sz="2400" dirty="0" err="1" smtClean="0"/>
              <a:t>drive:pfad</a:t>
            </a:r>
            <a:r>
              <a:rPr lang="de-DE" sz="2400" dirty="0" smtClean="0"/>
              <a:t>}</a:t>
            </a:r>
          </a:p>
          <a:p>
            <a:r>
              <a:rPr lang="de-DE" sz="2400" dirty="0" smtClean="0"/>
              <a:t>Muss vom </a:t>
            </a:r>
            <a:r>
              <a:rPr lang="de-DE" sz="2400" dirty="0" err="1" smtClean="0"/>
              <a:t>PsProvider</a:t>
            </a:r>
            <a:r>
              <a:rPr lang="de-DE" sz="2400" dirty="0" smtClean="0"/>
              <a:t> unterstützt werden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755576" y="2636912"/>
            <a:ext cx="7488832" cy="27699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${c:.\test2.txt} =  ${c:.\test2.txt} | 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-Object { $_ -replace "/", "-" }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90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 auf eine nicht leere Variable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dirty="0" smtClean="0"/>
              <a:t>Was testet </a:t>
            </a:r>
            <a:r>
              <a:rPr lang="de-DE" dirty="0" err="1" smtClean="0"/>
              <a:t>if</a:t>
            </a:r>
            <a:r>
              <a:rPr lang="de-DE" dirty="0" smtClean="0"/>
              <a:t> ($</a:t>
            </a:r>
            <a:r>
              <a:rPr lang="de-DE" dirty="0" err="1" smtClean="0"/>
              <a:t>var</a:t>
            </a:r>
            <a:r>
              <a:rPr lang="de-DE" dirty="0" smtClean="0"/>
              <a:t>) { } ?</a:t>
            </a:r>
          </a:p>
          <a:p>
            <a:r>
              <a:rPr lang="de-DE" dirty="0" smtClean="0"/>
              <a:t>Antwort: Ob </a:t>
            </a:r>
            <a:r>
              <a:rPr lang="de-DE" dirty="0" err="1" smtClean="0"/>
              <a:t>var</a:t>
            </a:r>
            <a:r>
              <a:rPr lang="de-DE" dirty="0" smtClean="0"/>
              <a:t> einen Wert ungleich $null/Leerstring besitzt, nicht, ob </a:t>
            </a:r>
            <a:r>
              <a:rPr lang="de-DE" dirty="0" err="1" smtClean="0"/>
              <a:t>var</a:t>
            </a:r>
            <a:r>
              <a:rPr lang="de-DE" dirty="0" smtClean="0"/>
              <a:t> existiert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684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Die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</a:t>
            </a:r>
            <a:r>
              <a:rPr lang="de-DE" sz="2400" dirty="0"/>
              <a:t>ist ein klassischer Interpreter</a:t>
            </a:r>
          </a:p>
          <a:p>
            <a:r>
              <a:rPr lang="de-DE" sz="2400" dirty="0"/>
              <a:t>Beim Verarbeiten großer Datenmengen wird die Ausführung (sehr) langsam</a:t>
            </a:r>
          </a:p>
          <a:p>
            <a:r>
              <a:rPr lang="de-DE" sz="2400" dirty="0"/>
              <a:t>Niemals große Strings per += verknüpfen</a:t>
            </a:r>
          </a:p>
          <a:p>
            <a:r>
              <a:rPr lang="de-DE" sz="2400" dirty="0"/>
              <a:t>Große Dateien per StreamReader einlesen</a:t>
            </a:r>
          </a:p>
          <a:p>
            <a:r>
              <a:rPr lang="de-DE" sz="2400" dirty="0"/>
              <a:t>.NET-Laufzeit bietet ein reichhaltiges Repertoire an Listenklassen</a:t>
            </a:r>
          </a:p>
          <a:p>
            <a:r>
              <a:rPr lang="de-DE" sz="2400" dirty="0"/>
              <a:t>Regex für die schnelle Textverarbeitung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10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12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Regeln für gute Skripte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187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11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Allgemeine Regeln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611560" y="1451917"/>
            <a:ext cx="8229600" cy="4785395"/>
          </a:xfrm>
        </p:spPr>
        <p:txBody>
          <a:bodyPr>
            <a:normAutofit/>
          </a:bodyPr>
          <a:lstStyle/>
          <a:p>
            <a:r>
              <a:rPr lang="de-DE" sz="2400" dirty="0"/>
              <a:t>Skripte und </a:t>
            </a:r>
            <a:r>
              <a:rPr lang="de-DE" sz="2400" dirty="0" err="1"/>
              <a:t>Functions</a:t>
            </a:r>
            <a:r>
              <a:rPr lang="de-DE" sz="2400" dirty="0"/>
              <a:t> immer mit Kommentarblöcken einleiten (&lt;# … #&gt;)</a:t>
            </a:r>
          </a:p>
          <a:p>
            <a:r>
              <a:rPr lang="de-DE" sz="2400" dirty="0"/>
              <a:t>Kommentarbasierte Hilfe verwenden (z.B. .Synopsis)</a:t>
            </a:r>
          </a:p>
          <a:p>
            <a:r>
              <a:rPr lang="de-DE" sz="2400" dirty="0"/>
              <a:t>Auf Aliase verzichten</a:t>
            </a:r>
          </a:p>
          <a:p>
            <a:r>
              <a:rPr lang="de-DE" sz="2400" dirty="0"/>
              <a:t>Parameternamen ausschreiben</a:t>
            </a:r>
          </a:p>
          <a:p>
            <a:r>
              <a:rPr lang="de-DE" sz="2400" dirty="0"/>
              <a:t>Auf Einrückungen achten</a:t>
            </a:r>
          </a:p>
          <a:p>
            <a:r>
              <a:rPr lang="de-DE" sz="2400" b="1" dirty="0"/>
              <a:t>Tipp</a:t>
            </a:r>
            <a:r>
              <a:rPr lang="de-DE" sz="2400" dirty="0"/>
              <a:t>: </a:t>
            </a:r>
            <a:r>
              <a:rPr lang="de-DE" sz="2400" dirty="0" err="1"/>
              <a:t>PSScript</a:t>
            </a:r>
            <a:r>
              <a:rPr lang="de-DE" sz="2400" dirty="0"/>
              <a:t> Analyzer verwenden</a:t>
            </a:r>
          </a:p>
          <a:p>
            <a:pPr lvl="1"/>
            <a:r>
              <a:rPr lang="de-DE" sz="2100" dirty="0"/>
              <a:t>Wird per </a:t>
            </a:r>
            <a:r>
              <a:rPr lang="de-DE" sz="2100" b="1" dirty="0"/>
              <a:t>Import-Module</a:t>
            </a:r>
            <a:r>
              <a:rPr lang="de-DE" sz="2100" dirty="0"/>
              <a:t> hinzugefügt</a:t>
            </a:r>
          </a:p>
          <a:p>
            <a:pPr lvl="1"/>
            <a:r>
              <a:rPr lang="de-DE" sz="2100" dirty="0"/>
              <a:t>Aufruf über </a:t>
            </a:r>
            <a:r>
              <a:rPr lang="de-DE" sz="2100" dirty="0" smtClean="0"/>
              <a:t>das </a:t>
            </a:r>
            <a:r>
              <a:rPr lang="de-DE" sz="2100" b="1" dirty="0" err="1" smtClean="0"/>
              <a:t>Invoke</a:t>
            </a:r>
            <a:r>
              <a:rPr lang="de-DE" sz="2100" b="1" dirty="0" smtClean="0"/>
              <a:t>-</a:t>
            </a:r>
            <a:r>
              <a:rPr lang="de-DE" sz="2100" b="1" dirty="0" err="1" smtClean="0"/>
              <a:t>ScriptAnalyzer</a:t>
            </a:r>
            <a:r>
              <a:rPr lang="de-DE" sz="2100" dirty="0" smtClean="0"/>
              <a:t>-Command</a:t>
            </a:r>
            <a:endParaRPr lang="de-DE" sz="2100" dirty="0"/>
          </a:p>
          <a:p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51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#</a:t>
            </a:r>
            <a:r>
              <a:rPr lang="de-DE" sz="2800" dirty="0" err="1"/>
              <a:t>requires</a:t>
            </a:r>
            <a:r>
              <a:rPr lang="de-DE" sz="2800" dirty="0"/>
              <a:t>-Direktive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773016"/>
          </a:xfrm>
        </p:spPr>
        <p:txBody>
          <a:bodyPr/>
          <a:lstStyle/>
          <a:p>
            <a:r>
              <a:rPr lang="de-DE" sz="2400" dirty="0"/>
              <a:t>Zu Beginn der Skriptausführungen werden bestimmte Voraussetzungen gecheckt</a:t>
            </a:r>
          </a:p>
          <a:p>
            <a:pPr lvl="1"/>
            <a:r>
              <a:rPr lang="de-DE" sz="2000" dirty="0"/>
              <a:t>Wird das Skript mit der erwarteten Version der PowerShell ausgeführt?</a:t>
            </a:r>
          </a:p>
          <a:p>
            <a:pPr lvl="1"/>
            <a:r>
              <a:rPr lang="de-DE" sz="2000" dirty="0"/>
              <a:t>Wurde das Skript als Administrator gestartet?</a:t>
            </a:r>
          </a:p>
          <a:p>
            <a:pPr lvl="1"/>
            <a:r>
              <a:rPr lang="de-DE" sz="2000" dirty="0"/>
              <a:t>Sind die erforderlichen Module vorhanden?</a:t>
            </a:r>
          </a:p>
          <a:p>
            <a:r>
              <a:rPr lang="de-DE" sz="2400" dirty="0"/>
              <a:t>Trifft eine Bedingung nicht zu, bricht die Ausführung ab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55576" y="4365104"/>
            <a:ext cx="7560840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#requires –runasadministrator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#requires –modules activedirectory</a:t>
            </a:r>
          </a:p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#requires –version 5.0</a:t>
            </a:r>
            <a:endParaRPr lang="de-DE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76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1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CoPilot&amp;Co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7266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Der Script Analyzer von Microsoft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590872" y="1523925"/>
            <a:ext cx="8229600" cy="2841179"/>
          </a:xfrm>
        </p:spPr>
        <p:txBody>
          <a:bodyPr>
            <a:normAutofit lnSpcReduction="10000"/>
          </a:bodyPr>
          <a:lstStyle/>
          <a:p>
            <a:r>
              <a:rPr lang="de-DE" sz="2400" dirty="0"/>
              <a:t>Analysiert ein Skript anhand eines Satzes an Regeln</a:t>
            </a:r>
          </a:p>
          <a:p>
            <a:r>
              <a:rPr lang="de-DE" sz="2400" dirty="0"/>
              <a:t>Soll die Qualität von Skripten verbessern und "Schwachpunkte" anzeigen</a:t>
            </a:r>
          </a:p>
          <a:p>
            <a:r>
              <a:rPr lang="de-DE" sz="2400" dirty="0"/>
              <a:t>Regeln lassen sich auf der Grundlage von Psm1-Dateien erweitern</a:t>
            </a:r>
          </a:p>
          <a:p>
            <a:r>
              <a:rPr lang="de-DE" sz="2400" dirty="0" smtClean="0"/>
              <a:t>Von Anfang an Teil 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Extension von Visual </a:t>
            </a:r>
            <a:r>
              <a:rPr lang="de-DE" sz="2400" dirty="0"/>
              <a:t>Studio Code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4381306"/>
            <a:ext cx="6204942" cy="1755867"/>
          </a:xfrm>
          <a:prstGeom prst="rect">
            <a:avLst/>
          </a:prstGeom>
        </p:spPr>
      </p:pic>
      <p:sp>
        <p:nvSpPr>
          <p:cNvPr id="5" name="Ellipse 4"/>
          <p:cNvSpPr/>
          <p:nvPr/>
        </p:nvSpPr>
        <p:spPr>
          <a:xfrm>
            <a:off x="2627784" y="5733256"/>
            <a:ext cx="792088" cy="43204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6" name="Ellipse 5"/>
          <p:cNvSpPr/>
          <p:nvPr/>
        </p:nvSpPr>
        <p:spPr>
          <a:xfrm>
            <a:off x="2339752" y="4725144"/>
            <a:ext cx="1080120" cy="534095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251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Verwenden einer Versionsverwaltung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Versionsverwaltung – ermöglicht, mehrere Versionen einer Datei abzulegen</a:t>
            </a:r>
          </a:p>
          <a:p>
            <a:r>
              <a:rPr lang="de-DE" sz="2400" dirty="0"/>
              <a:t>Voraussetzung, wenn es mehrere Autoren für eine Datei gibt – Änderungen können im Detail nachvollzogen und rückgängig gemacht werden</a:t>
            </a:r>
          </a:p>
          <a:p>
            <a:r>
              <a:rPr lang="de-DE" sz="2400" dirty="0"/>
              <a:t>Für größere Skripte ist eine Versionsverwaltung praktisch Pflicht</a:t>
            </a:r>
          </a:p>
          <a:p>
            <a:r>
              <a:rPr lang="de-DE" sz="2400" dirty="0"/>
              <a:t>Für PowerShell empfiehlt sich Git</a:t>
            </a:r>
          </a:p>
          <a:p>
            <a:r>
              <a:rPr lang="de-DE" sz="2400" dirty="0"/>
              <a:t>Nahtlose Integration in Visual Studio Code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031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Allgemeine Tipps</a:t>
            </a:r>
          </a:p>
          <a:p>
            <a:r>
              <a:rPr lang="de-DE" sz="2400" dirty="0"/>
              <a:t>#requires-Direktive</a:t>
            </a:r>
          </a:p>
          <a:p>
            <a:r>
              <a:rPr lang="de-DE" sz="2400" dirty="0"/>
              <a:t>PowerShell ScriptAnalyzer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94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X1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Umgang mit Klassen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193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75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Vorteile von Klassen</a:t>
            </a:r>
          </a:p>
          <a:p>
            <a:r>
              <a:rPr lang="de-DE" sz="2400" dirty="0"/>
              <a:t>Der class-Befehl</a:t>
            </a:r>
          </a:p>
          <a:p>
            <a:r>
              <a:rPr lang="de-DE" sz="2400" dirty="0"/>
              <a:t>Hinzufügen eines Konstruktors</a:t>
            </a:r>
          </a:p>
          <a:p>
            <a:r>
              <a:rPr lang="de-DE" sz="2400" dirty="0"/>
              <a:t>Hinzufügen von Eigenschaften</a:t>
            </a:r>
          </a:p>
          <a:p>
            <a:r>
              <a:rPr lang="de-DE" sz="2400" dirty="0"/>
              <a:t>Hinzufügen von Methoden</a:t>
            </a:r>
          </a:p>
          <a:p>
            <a:r>
              <a:rPr lang="de-DE" sz="2400" dirty="0"/>
              <a:t>Hinzufügen von Enumerationen</a:t>
            </a:r>
          </a:p>
          <a:p>
            <a:r>
              <a:rPr lang="de-DE" sz="2400" dirty="0"/>
              <a:t>Klassen ableiten</a:t>
            </a:r>
          </a:p>
          <a:p>
            <a:r>
              <a:rPr lang="de-DE" sz="2400" dirty="0"/>
              <a:t>Überschreiben von Methoden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1929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Vorteile von Klassen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/>
              <a:t>Eine Klasse definiert einen Typ, aus dem Objekte gemacht werden können</a:t>
            </a:r>
          </a:p>
          <a:p>
            <a:r>
              <a:rPr lang="de-DE" sz="2400" dirty="0"/>
              <a:t>Damit lassen sich Werte, die zueinander in einer Beziehung stehen (z.B. die Daten einer Bereitstellung) zusammenfassen</a:t>
            </a:r>
          </a:p>
          <a:p>
            <a:r>
              <a:rPr lang="de-DE" sz="2400" dirty="0"/>
              <a:t>Mit Klassen wird eine Programmiersprache flexibler was das Abbilden von Datenstrukturen angeht</a:t>
            </a:r>
          </a:p>
          <a:p>
            <a:r>
              <a:rPr lang="de-DE" sz="2400" dirty="0"/>
              <a:t>Bei PowerShell gibt es Klassen erst seit Version 5.0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824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Was man über die </a:t>
            </a:r>
            <a:r>
              <a:rPr lang="de-DE" sz="2800" dirty="0" err="1"/>
              <a:t>PowerShell</a:t>
            </a:r>
            <a:r>
              <a:rPr lang="de-DE" sz="2800" dirty="0"/>
              <a:t>-Klassen wissen muss...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Das Ziel war es nicht, alle Syntaxelemente einer Programmiersprache wie C# oder Java zu implementieren </a:t>
            </a:r>
          </a:p>
          <a:p>
            <a:r>
              <a:rPr lang="de-DE" sz="2400" dirty="0"/>
              <a:t>Es gibt zahlreiche Vereinfachungen, u.a. sind Methoden immer </a:t>
            </a:r>
            <a:r>
              <a:rPr lang="de-DE" sz="2400" dirty="0" err="1"/>
              <a:t>public</a:t>
            </a:r>
            <a:r>
              <a:rPr lang="de-DE" sz="2400" dirty="0"/>
              <a:t>, es gibt keine Getter/Setter usw.</a:t>
            </a:r>
          </a:p>
          <a:p>
            <a:r>
              <a:rPr lang="de-DE" sz="2400" dirty="0"/>
              <a:t>Der Hauptgrund für die Einführung war, dass sich DSC-Ressourcen über Klassen einfacher implementieren lassen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409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Neue Syntaxelemente für Klassen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/>
              <a:t>class</a:t>
            </a:r>
          </a:p>
          <a:p>
            <a:r>
              <a:rPr lang="de-DE" sz="2400" dirty="0"/>
              <a:t>enum</a:t>
            </a:r>
          </a:p>
          <a:p>
            <a:r>
              <a:rPr lang="de-DE" sz="2400" dirty="0"/>
              <a:t>$this</a:t>
            </a:r>
          </a:p>
          <a:p>
            <a:r>
              <a:rPr lang="de-DE" sz="2400" dirty="0"/>
              <a:t>base()</a:t>
            </a:r>
          </a:p>
          <a:p>
            <a:r>
              <a:rPr lang="de-DE" sz="2400" dirty="0"/>
              <a:t>[hidden]</a:t>
            </a:r>
          </a:p>
          <a:p>
            <a:r>
              <a:rPr lang="de-DE" sz="2400" dirty="0"/>
              <a:t>[Typname]::new()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547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Der class-Befehl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116832"/>
          </a:xfrm>
        </p:spPr>
        <p:txBody>
          <a:bodyPr>
            <a:normAutofit/>
          </a:bodyPr>
          <a:lstStyle/>
          <a:p>
            <a:r>
              <a:rPr lang="de-DE" sz="2400" dirty="0"/>
              <a:t>Definiert eine neue Klasse</a:t>
            </a:r>
          </a:p>
          <a:p>
            <a:r>
              <a:rPr lang="de-DE" sz="2400" dirty="0"/>
              <a:t>Es wird lediglich ein Name benötigt</a:t>
            </a:r>
          </a:p>
          <a:p>
            <a:r>
              <a:rPr lang="de-DE" sz="2400" dirty="0"/>
              <a:t>Innerhalb der Klassendefinition werden die Members der Klasse definiert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23828" y="4356743"/>
            <a:ext cx="7392588" cy="13765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class Server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 [Int]$ServerId</a:t>
            </a:r>
          </a:p>
          <a:p>
            <a:endParaRPr lang="de-DE" sz="1600" dirty="0"/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99592" y="3976958"/>
            <a:ext cx="6288933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Beispiel für eine Klassendefinition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00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Aus Klassen werden Objekte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052936"/>
          </a:xfrm>
        </p:spPr>
        <p:txBody>
          <a:bodyPr>
            <a:normAutofit/>
          </a:bodyPr>
          <a:lstStyle/>
          <a:p>
            <a:r>
              <a:rPr lang="de-DE" sz="2400" dirty="0"/>
              <a:t>Klasse = Definition</a:t>
            </a:r>
          </a:p>
          <a:p>
            <a:r>
              <a:rPr lang="de-DE" sz="2400" dirty="0"/>
              <a:t>Objekt = Struktur im Arbeitsspeicher, deren Aufbau durch die Klasse vorgegeben ist</a:t>
            </a:r>
          </a:p>
          <a:p>
            <a:r>
              <a:rPr lang="de-DE" sz="2400" dirty="0"/>
              <a:t>Zwei Varianten:</a:t>
            </a:r>
          </a:p>
          <a:p>
            <a:pPr lvl="1"/>
            <a:r>
              <a:rPr lang="de-DE" sz="2000" dirty="0"/>
              <a:t>Statisches New-Member (seit Version 5.0)</a:t>
            </a:r>
          </a:p>
          <a:p>
            <a:pPr lvl="1"/>
            <a:r>
              <a:rPr lang="de-DE" sz="2000" b="1" dirty="0"/>
              <a:t>New-Object</a:t>
            </a:r>
            <a:r>
              <a:rPr lang="de-DE" sz="2000" dirty="0"/>
              <a:t>-Cmdlet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899592" y="4960913"/>
            <a:ext cx="7392588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$S1 = [Server]::new()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99592" y="4581128"/>
            <a:ext cx="6288933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Ein Objekt über new() anlegen</a:t>
            </a:r>
          </a:p>
        </p:txBody>
      </p:sp>
      <p:sp>
        <p:nvSpPr>
          <p:cNvPr id="8" name="Textfeld 7"/>
          <p:cNvSpPr txBox="1">
            <a:spLocks noChangeArrowheads="1"/>
          </p:cNvSpPr>
          <p:nvPr/>
        </p:nvSpPr>
        <p:spPr bwMode="auto">
          <a:xfrm>
            <a:off x="899592" y="5853115"/>
            <a:ext cx="7392588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$S1 = New-Object –TypeName 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899592" y="5473330"/>
            <a:ext cx="6288933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Ein Objekt über New-Object anlegen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199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460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 für Tag 1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379661"/>
              </p:ext>
            </p:extLst>
          </p:nvPr>
        </p:nvGraphicFramePr>
        <p:xfrm>
          <a:off x="683568" y="1730815"/>
          <a:ext cx="8208911" cy="27303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807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Lektion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Thema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aseline="0" dirty="0" err="1" smtClean="0"/>
                        <a:t>CoPilot</a:t>
                      </a:r>
                      <a:r>
                        <a:rPr lang="de-DE" sz="1400" baseline="0" dirty="0" smtClean="0"/>
                        <a:t> im Überblick</a:t>
                      </a:r>
                      <a:endParaRPr lang="de-DE" sz="1400" dirty="0"/>
                    </a:p>
                  </a:txBody>
                  <a:tcPr/>
                </a:tc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2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smtClean="0"/>
                        <a:t>Visual Studio Code</a:t>
                      </a:r>
                      <a:r>
                        <a:rPr lang="de-DE" sz="1400" baseline="0" dirty="0" smtClean="0"/>
                        <a:t> als Alternative zur </a:t>
                      </a:r>
                      <a:r>
                        <a:rPr lang="de-DE" sz="1400" baseline="0" dirty="0" err="1" smtClean="0"/>
                        <a:t>PowerShell</a:t>
                      </a:r>
                      <a:r>
                        <a:rPr lang="de-DE" sz="1400" baseline="0" dirty="0" smtClean="0"/>
                        <a:t> ISE</a:t>
                      </a:r>
                      <a:endParaRPr lang="de-DE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3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PowerShell</a:t>
                      </a:r>
                      <a:r>
                        <a:rPr lang="de-DE" sz="1400" dirty="0" smtClean="0"/>
                        <a:t> 7.x im Überblick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4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aseline="0" dirty="0" smtClean="0"/>
                        <a:t>Moderne </a:t>
                      </a:r>
                      <a:r>
                        <a:rPr lang="de-DE" sz="1400" baseline="0" dirty="0" err="1" smtClean="0"/>
                        <a:t>PowerShell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5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aseline="0" dirty="0" smtClean="0"/>
                        <a:t>Die Objektpipeline in Theorie und Praxis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Übungen</a:t>
                      </a:r>
                      <a:r>
                        <a:rPr lang="de-DE" sz="1400" baseline="0" dirty="0"/>
                        <a:t> für den ersten Tag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051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641"/>
    </mc:Choice>
    <mc:Fallback xmlns="">
      <p:transition spd="slow" advTm="164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CoPilot</a:t>
            </a:r>
            <a:r>
              <a:rPr lang="de-DE" sz="2800" dirty="0" smtClean="0"/>
              <a:t>– so viele Möglichkeiten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Ändert fast alles</a:t>
            </a:r>
          </a:p>
          <a:p>
            <a:r>
              <a:rPr lang="de-DE" sz="2400" dirty="0" smtClean="0"/>
              <a:t>Erstellt funktionsfähige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-Skripte durch simple Prompts</a:t>
            </a:r>
          </a:p>
          <a:p>
            <a:r>
              <a:rPr lang="de-DE" sz="2400" dirty="0" smtClean="0"/>
              <a:t>Das Ergebnis kann sich sehen lassen…</a:t>
            </a:r>
          </a:p>
          <a:p>
            <a:r>
              <a:rPr lang="de-DE" sz="2400" dirty="0" smtClean="0"/>
              <a:t>Vorteil: Jetzt kann wirklich jeder „</a:t>
            </a:r>
            <a:r>
              <a:rPr lang="de-DE" sz="2400" dirty="0" err="1" smtClean="0"/>
              <a:t>skripten</a:t>
            </a:r>
            <a:r>
              <a:rPr lang="de-DE" sz="2400" dirty="0" smtClean="0"/>
              <a:t>“</a:t>
            </a:r>
          </a:p>
          <a:p>
            <a:r>
              <a:rPr lang="de-DE" sz="2400" dirty="0" smtClean="0"/>
              <a:t>Es gibt eine „</a:t>
            </a:r>
            <a:r>
              <a:rPr lang="de-DE" sz="2400" dirty="0" err="1" smtClean="0"/>
              <a:t>Erklärfunktion</a:t>
            </a:r>
            <a:r>
              <a:rPr lang="de-DE" sz="2400" dirty="0" smtClean="0"/>
              <a:t>“ zu jedem Detail!</a:t>
            </a:r>
          </a:p>
          <a:p>
            <a:r>
              <a:rPr lang="de-DE" sz="2400" dirty="0" smtClean="0"/>
              <a:t>Muss man es noch verstehen können?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630488" y="5561624"/>
            <a:ext cx="8135560" cy="52322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de-DE" sz="1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Erstelle ein </a:t>
            </a:r>
            <a:r>
              <a:rPr lang="de-DE" sz="1400" dirty="0" err="1" smtClean="0">
                <a:solidFill>
                  <a:srgbClr val="92D050"/>
                </a:solidFill>
                <a:latin typeface="Consolas" panose="020B0609020204030204" pitchFamily="49" charset="0"/>
              </a:rPr>
              <a:t>PowerShell</a:t>
            </a:r>
            <a:r>
              <a:rPr lang="de-DE" sz="1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-Skript, das alle Dateien im </a:t>
            </a:r>
            <a:r>
              <a:rPr lang="de-DE" sz="1400" dirty="0" err="1" smtClean="0">
                <a:solidFill>
                  <a:srgbClr val="92D050"/>
                </a:solidFill>
                <a:latin typeface="Consolas" panose="020B0609020204030204" pitchFamily="49" charset="0"/>
              </a:rPr>
              <a:t>Documents</a:t>
            </a:r>
            <a:r>
              <a:rPr lang="de-DE" sz="1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-Verzeichnis in ein</a:t>
            </a:r>
          </a:p>
          <a:p>
            <a:r>
              <a:rPr lang="de-DE" sz="1400" dirty="0" smtClean="0">
                <a:solidFill>
                  <a:srgbClr val="92D050"/>
                </a:solidFill>
                <a:latin typeface="Consolas" panose="020B0609020204030204" pitchFamily="49" charset="0"/>
              </a:rPr>
              <a:t>neues Verzeichnis verschiebt, die älter als 365 Tage und 5 Minuten sind</a:t>
            </a:r>
            <a:endParaRPr lang="de-DE" sz="1400" dirty="0">
              <a:solidFill>
                <a:srgbClr val="92D05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Wolke 5"/>
          <p:cNvSpPr/>
          <p:nvPr/>
        </p:nvSpPr>
        <p:spPr>
          <a:xfrm>
            <a:off x="395536" y="4797152"/>
            <a:ext cx="1296144" cy="764472"/>
          </a:xfrm>
          <a:prstGeom prst="cloud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smtClean="0">
                <a:solidFill>
                  <a:schemeClr val="tx1"/>
                </a:solidFill>
              </a:rPr>
              <a:t>Prompt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724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</p:bld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Objekte können auch ohne Klasse angelegt werden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de-DE" sz="2400" b="1" dirty="0"/>
              <a:t>New-Object</a:t>
            </a:r>
            <a:r>
              <a:rPr lang="de-DE" sz="2400" dirty="0"/>
              <a:t> mit PSObject/PSCustomObject als Typ</a:t>
            </a:r>
          </a:p>
          <a:p>
            <a:r>
              <a:rPr lang="de-DE" sz="2400" b="1" dirty="0"/>
              <a:t>[PSCustomObject] </a:t>
            </a:r>
            <a:r>
              <a:rPr lang="de-DE" sz="2400" dirty="0"/>
              <a:t>mit Hashtable</a:t>
            </a:r>
          </a:p>
          <a:p>
            <a:r>
              <a:rPr lang="de-DE" sz="2400" dirty="0"/>
              <a:t>Select-Object</a:t>
            </a:r>
          </a:p>
          <a:p>
            <a:r>
              <a:rPr lang="de-DE" sz="2400" dirty="0"/>
              <a:t>usw.</a:t>
            </a:r>
          </a:p>
          <a:p>
            <a:r>
              <a:rPr lang="de-DE" sz="2400" dirty="0"/>
              <a:t>Alle diesen Varianten verwenden einen vordefinierten Typ</a:t>
            </a:r>
          </a:p>
          <a:p>
            <a:r>
              <a:rPr lang="de-DE" sz="2400" dirty="0"/>
              <a:t>Ein selber definierter Typ bringt Vorteile:</a:t>
            </a:r>
          </a:p>
          <a:p>
            <a:pPr lvl="1"/>
            <a:r>
              <a:rPr lang="de-DE" sz="2000" dirty="0"/>
              <a:t>Klare Struktur, mehr Flexibilität, eigene Formatierung bei der Ausgabe durch Format-Table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136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Hinzufügen eines Konstruktors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260848"/>
          </a:xfrm>
        </p:spPr>
        <p:txBody>
          <a:bodyPr>
            <a:normAutofit/>
          </a:bodyPr>
          <a:lstStyle/>
          <a:p>
            <a:r>
              <a:rPr lang="de-DE" sz="2400" dirty="0"/>
              <a:t>Konstruktor – Name für die Methode, die mit dem Instanzieren, z.B. per </a:t>
            </a:r>
            <a:r>
              <a:rPr lang="de-DE" sz="2400" b="1" dirty="0"/>
              <a:t>new()</a:t>
            </a:r>
            <a:r>
              <a:rPr lang="de-DE" sz="2400" dirty="0"/>
              <a:t>, automatisch ausgeführt wird</a:t>
            </a:r>
          </a:p>
          <a:p>
            <a:r>
              <a:rPr lang="de-DE" sz="2400" dirty="0"/>
              <a:t>Hier erhalten z.B. Properties ihre Werte</a:t>
            </a:r>
          </a:p>
          <a:p>
            <a:r>
              <a:rPr lang="de-DE" sz="2400" b="1" dirty="0"/>
              <a:t>Wichtig</a:t>
            </a:r>
            <a:r>
              <a:rPr lang="de-DE" sz="2400" dirty="0"/>
              <a:t>: Innerhalb der Klassendefinition werden alle Members über $this angesprochen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3933056"/>
            <a:ext cx="7392588" cy="236139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class Server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 [Int]$ServerId</a:t>
            </a:r>
          </a:p>
          <a:p>
            <a:r>
              <a:rPr lang="de-DE" sz="1600" dirty="0"/>
              <a:t>    </a:t>
            </a:r>
          </a:p>
          <a:p>
            <a:r>
              <a:rPr lang="de-DE" sz="1600" dirty="0"/>
              <a:t>   Server([String]$Id)</a:t>
            </a:r>
          </a:p>
          <a:p>
            <a:r>
              <a:rPr lang="de-DE" sz="1600" dirty="0"/>
              <a:t>   {</a:t>
            </a:r>
            <a:br>
              <a:rPr lang="de-DE" sz="1600" dirty="0"/>
            </a:br>
            <a:r>
              <a:rPr lang="de-DE" sz="1600" dirty="0"/>
              <a:t>     $this.ServerId = $Id</a:t>
            </a:r>
            <a:br>
              <a:rPr lang="de-DE" sz="1600" dirty="0"/>
            </a:br>
            <a:r>
              <a:rPr lang="de-DE" sz="1600" dirty="0"/>
              <a:t>   }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3645024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Klasse mit Konstruktor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222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Hinzufügen von Eigenschaften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Eine Eigenschaft ist lediglich eine Variable innerhalb der Klassendefinition</a:t>
            </a:r>
          </a:p>
          <a:p>
            <a:r>
              <a:rPr lang="de-DE" sz="2400" dirty="0"/>
              <a:t>Ein Typ ist „Pflicht“ (ansonsten [Object]</a:t>
            </a:r>
          </a:p>
          <a:p>
            <a:r>
              <a:rPr lang="de-DE" sz="2400" dirty="0"/>
              <a:t>Es gibt kein get/set und keinen expliziten Gültigkeitsbereich</a:t>
            </a:r>
          </a:p>
          <a:p>
            <a:r>
              <a:rPr lang="de-DE" sz="2400" b="1" dirty="0"/>
              <a:t>Wichtig</a:t>
            </a:r>
            <a:r>
              <a:rPr lang="de-DE" sz="2400" dirty="0"/>
              <a:t>: Innerhalb der Klassendefinition werden Variablen über </a:t>
            </a:r>
            <a:r>
              <a:rPr lang="de-DE" sz="2400" b="1" dirty="0"/>
              <a:t>$this </a:t>
            </a:r>
            <a:r>
              <a:rPr lang="de-DE" sz="2400" dirty="0"/>
              <a:t>angesprochen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480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Hinzufügen von Methoden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1560" y="1600200"/>
            <a:ext cx="8153400" cy="1900808"/>
          </a:xfrm>
        </p:spPr>
        <p:txBody>
          <a:bodyPr>
            <a:normAutofit fontScale="92500" lnSpcReduction="10000"/>
          </a:bodyPr>
          <a:lstStyle/>
          <a:p>
            <a:r>
              <a:rPr lang="de-DE" sz="2400" dirty="0"/>
              <a:t>Eine Methode ist ein Scriptblock mit einem Datentyp, einem Namen und optionalen Parametern</a:t>
            </a:r>
          </a:p>
          <a:p>
            <a:r>
              <a:rPr lang="de-DE" sz="2400" dirty="0"/>
              <a:t>Der Datentyp ist „Pflicht“ – gibt eine Methode nichts zurück, sollte </a:t>
            </a:r>
            <a:r>
              <a:rPr lang="de-DE" sz="2400" i="1" dirty="0"/>
              <a:t>[void] </a:t>
            </a:r>
            <a:r>
              <a:rPr lang="de-DE" sz="2400" dirty="0"/>
              <a:t>vor dem Namen angegeben werden</a:t>
            </a:r>
          </a:p>
          <a:p>
            <a:r>
              <a:rPr lang="de-DE" sz="2400" dirty="0"/>
              <a:t>Rückgaben immer per </a:t>
            </a:r>
            <a:r>
              <a:rPr lang="de-DE" sz="2400" b="1" dirty="0" err="1"/>
              <a:t>return</a:t>
            </a:r>
            <a:r>
              <a:rPr lang="de-DE" sz="2400" dirty="0"/>
              <a:t>-Befehl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3947922"/>
            <a:ext cx="7392588" cy="236139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class Server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[</a:t>
            </a:r>
            <a:r>
              <a:rPr lang="de-DE" sz="1600" dirty="0" err="1"/>
              <a:t>ServerStatus</a:t>
            </a:r>
            <a:r>
              <a:rPr lang="de-DE" sz="1600" dirty="0"/>
              <a:t>]$Status</a:t>
            </a:r>
          </a:p>
          <a:p>
            <a:endParaRPr lang="de-DE" sz="1600" dirty="0"/>
          </a:p>
          <a:p>
            <a:r>
              <a:rPr lang="de-DE" sz="1600" dirty="0"/>
              <a:t>  [void]Initialize()</a:t>
            </a:r>
          </a:p>
          <a:p>
            <a:r>
              <a:rPr lang="de-DE" sz="1600" dirty="0"/>
              <a:t>  {</a:t>
            </a:r>
          </a:p>
          <a:p>
            <a:r>
              <a:rPr lang="de-DE" sz="1600" dirty="0"/>
              <a:t>    $this.Status = [ServerStatus]::Initialized</a:t>
            </a:r>
          </a:p>
          <a:p>
            <a:r>
              <a:rPr lang="de-DE" sz="1600" dirty="0"/>
              <a:t>  }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3659890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Klasse mit Methode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0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Hinzufügen von Enumerationen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972816"/>
          </a:xfrm>
        </p:spPr>
        <p:txBody>
          <a:bodyPr>
            <a:normAutofit/>
          </a:bodyPr>
          <a:lstStyle/>
          <a:p>
            <a:r>
              <a:rPr lang="de-DE" sz="2400" dirty="0"/>
              <a:t>Enumeration – fasst Konstanten mit einem Namen zusammen</a:t>
            </a:r>
          </a:p>
          <a:p>
            <a:r>
              <a:rPr lang="de-DE" sz="2400" dirty="0"/>
              <a:t>Eigener Typ – wird mit dem </a:t>
            </a:r>
            <a:r>
              <a:rPr lang="de-DE" sz="2400" b="1" dirty="0"/>
              <a:t>enum</a:t>
            </a:r>
            <a:r>
              <a:rPr lang="de-DE" sz="2400" dirty="0"/>
              <a:t>-Befehl definiert</a:t>
            </a:r>
          </a:p>
          <a:p>
            <a:r>
              <a:rPr lang="de-DE" sz="2400" dirty="0"/>
              <a:t>Grundsätzlich praktisch – ein </a:t>
            </a:r>
            <a:r>
              <a:rPr lang="de-DE" sz="2400" i="1" dirty="0"/>
              <a:t>[ServerStatus]</a:t>
            </a:r>
            <a:r>
              <a:rPr lang="de-DE" sz="2400" dirty="0"/>
              <a:t> ist besser als </a:t>
            </a:r>
            <a:r>
              <a:rPr lang="de-DE" sz="2400" i="1" dirty="0"/>
              <a:t>[String] </a:t>
            </a:r>
            <a:r>
              <a:rPr lang="de-DE" sz="2400" dirty="0"/>
              <a:t>oder </a:t>
            </a:r>
            <a:r>
              <a:rPr lang="de-DE" sz="2400" i="1" dirty="0"/>
              <a:t>[Int]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3843777"/>
            <a:ext cx="7392588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enum ServerSize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 Small</a:t>
            </a:r>
          </a:p>
          <a:p>
            <a:r>
              <a:rPr lang="de-DE" sz="1600" dirty="0"/>
              <a:t>   Medium</a:t>
            </a:r>
          </a:p>
          <a:p>
            <a:r>
              <a:rPr lang="de-DE" sz="1600" dirty="0"/>
              <a:t>   Large</a:t>
            </a:r>
          </a:p>
          <a:p>
            <a:r>
              <a:rPr lang="de-DE" sz="1600" dirty="0"/>
              <a:t>}</a:t>
            </a:r>
          </a:p>
          <a:p>
            <a:r>
              <a:rPr lang="de-DE" sz="1600" dirty="0"/>
              <a:t> 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3555745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Enumerationskonstante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984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Klassen ableiten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332856"/>
          </a:xfrm>
        </p:spPr>
        <p:txBody>
          <a:bodyPr>
            <a:normAutofit/>
          </a:bodyPr>
          <a:lstStyle/>
          <a:p>
            <a:r>
              <a:rPr lang="de-DE" sz="2400" dirty="0"/>
              <a:t>Eine Klasse kann sich von einer anderen Klasse ableiten</a:t>
            </a:r>
          </a:p>
          <a:p>
            <a:r>
              <a:rPr lang="de-DE" sz="2400" dirty="0"/>
              <a:t>Sie übernimmt dadurch alle Members der Basisklasse</a:t>
            </a:r>
          </a:p>
          <a:p>
            <a:r>
              <a:rPr lang="de-DE" sz="2400" b="1" dirty="0" smtClean="0"/>
              <a:t>Vorteil</a:t>
            </a:r>
            <a:r>
              <a:rPr lang="de-DE" sz="2400" dirty="0" smtClean="0"/>
              <a:t>: </a:t>
            </a:r>
            <a:r>
              <a:rPr lang="de-DE" sz="2400" dirty="0"/>
              <a:t>Ein Satz von Members muss nur nur einmal definiert werden</a:t>
            </a:r>
          </a:p>
          <a:p>
            <a:r>
              <a:rPr lang="de-DE" sz="2400" dirty="0"/>
              <a:t>Die Basisklasse kann auch eine .</a:t>
            </a:r>
            <a:r>
              <a:rPr lang="de-DE" sz="2400" dirty="0" smtClean="0"/>
              <a:t>Net-Klasse </a:t>
            </a:r>
            <a:r>
              <a:rPr lang="de-DE" sz="2400" dirty="0"/>
              <a:t>sein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4224341"/>
            <a:ext cx="7392588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class SpezialServer : Server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[void]GetStatus()</a:t>
            </a:r>
          </a:p>
          <a:p>
            <a:r>
              <a:rPr lang="de-DE" sz="1600" dirty="0"/>
              <a:t>  {</a:t>
            </a:r>
          </a:p>
          <a:p>
            <a:r>
              <a:rPr lang="de-DE" sz="1600" dirty="0"/>
              <a:t>    return $this.Status</a:t>
            </a:r>
          </a:p>
          <a:p>
            <a:r>
              <a:rPr lang="de-DE" sz="1600" dirty="0"/>
              <a:t>  }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3913311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Abgleitete Klasse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95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Überschreiben von Methoden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828800"/>
          </a:xfrm>
        </p:spPr>
        <p:txBody>
          <a:bodyPr>
            <a:normAutofit/>
          </a:bodyPr>
          <a:lstStyle/>
          <a:p>
            <a:r>
              <a:rPr lang="de-DE" sz="2400" dirty="0"/>
              <a:t>In einer abgeleiteten Klasse können Methoden der Basisklasse ersetzt werden -&gt; Überschreiben</a:t>
            </a:r>
          </a:p>
          <a:p>
            <a:r>
              <a:rPr lang="de-DE" sz="2400" b="1" dirty="0"/>
              <a:t>Vorteil</a:t>
            </a:r>
            <a:r>
              <a:rPr lang="de-DE" sz="2400" dirty="0"/>
              <a:t>: Mehr Flexibilität, da das „Verhalten“ in einer abgeleleiteten Klasse anders implementiert werden kann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3720285"/>
            <a:ext cx="7392588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class SpezialServer : Server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[void]Stop()</a:t>
            </a:r>
          </a:p>
          <a:p>
            <a:r>
              <a:rPr lang="de-DE" sz="1600" dirty="0"/>
              <a:t>  {</a:t>
            </a:r>
          </a:p>
          <a:p>
            <a:r>
              <a:rPr lang="de-DE" sz="1600" dirty="0"/>
              <a:t>    </a:t>
            </a:r>
          </a:p>
          <a:p>
            <a:r>
              <a:rPr lang="de-DE" sz="1600" dirty="0"/>
              <a:t>  }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3432253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Methoden überschreiben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373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</p:bld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</a:t>
            </a:r>
            <a:r>
              <a:rPr lang="de-DE" sz="2400" b="1" dirty="0"/>
              <a:t>class</a:t>
            </a:r>
            <a:r>
              <a:rPr lang="de-DE" sz="2400" dirty="0"/>
              <a:t>-Befehl definiert eine Klasse (Typ)</a:t>
            </a:r>
          </a:p>
          <a:p>
            <a:r>
              <a:rPr lang="de-DE" sz="2400" dirty="0"/>
              <a:t>Eine Klasse besitzt in der Regel Members und einen Konstruktor</a:t>
            </a:r>
          </a:p>
          <a:p>
            <a:r>
              <a:rPr lang="de-DE" sz="2400" dirty="0"/>
              <a:t>Eigenschaften und Methoden werden innerhalb der Klasse per $this angesprochen</a:t>
            </a:r>
          </a:p>
          <a:p>
            <a:r>
              <a:rPr lang="de-DE" sz="2400" dirty="0"/>
              <a:t>enums sind praktisch für Konstantenlisten</a:t>
            </a:r>
          </a:p>
          <a:p>
            <a:r>
              <a:rPr lang="de-DE" sz="2400" dirty="0"/>
              <a:t>Klassen können auch abgeleitet und Methoden in abgeleiteten Klassen überschrieben werden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628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</a:t>
            </a:r>
            <a:r>
              <a:rPr lang="de-DE" sz="2800" dirty="0" smtClean="0"/>
              <a:t>zum Thema Klassen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600" dirty="0"/>
              <a:t>Umsetzen einer (sehr) einfachen Rechenzentrum-Simulation</a:t>
            </a:r>
          </a:p>
          <a:p>
            <a:r>
              <a:rPr lang="de-DE" sz="2600" dirty="0"/>
              <a:t>Es gibt eine Klasse </a:t>
            </a:r>
            <a:r>
              <a:rPr lang="de-DE" sz="2600" i="1" dirty="0"/>
              <a:t>PSRechenzentrum </a:t>
            </a:r>
          </a:p>
          <a:p>
            <a:r>
              <a:rPr lang="de-DE" sz="2600" dirty="0"/>
              <a:t>Es gibt eine Klasse </a:t>
            </a:r>
            <a:r>
              <a:rPr lang="de-DE" sz="2600" i="1" dirty="0"/>
              <a:t>PSServer</a:t>
            </a:r>
            <a:r>
              <a:rPr lang="de-DE" sz="2600" dirty="0"/>
              <a:t> mit Properties und Methoden (z.B. Start und Stop)</a:t>
            </a:r>
          </a:p>
          <a:p>
            <a:r>
              <a:rPr lang="de-DE" sz="2600" dirty="0"/>
              <a:t>Wie werden die PSServer-Objekte mit dem PSRechenzentrum-Objekt zusammengebracht?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208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46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X2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PowerShell</a:t>
            </a:r>
            <a:r>
              <a:rPr lang="de-DE" dirty="0" smtClean="0"/>
              <a:t> </a:t>
            </a:r>
            <a:r>
              <a:rPr lang="de-DE" dirty="0" err="1" smtClean="0"/>
              <a:t>Remoting</a:t>
            </a:r>
            <a:r>
              <a:rPr lang="de-DE" dirty="0" smtClean="0"/>
              <a:t> mit SSH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209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463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CoPilot</a:t>
            </a:r>
            <a:r>
              <a:rPr lang="de-DE" sz="2800" dirty="0" smtClean="0"/>
              <a:t> – eine Musterlösung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629666" y="1702065"/>
            <a:ext cx="7837402" cy="461664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# Pfade festlegen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sourceDirectory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= "$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env:USERPROFILE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Documents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"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destinationDirectory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= "$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env:USERPROFILE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Documents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OldFiles</a:t>
            </a:r>
            <a:r>
              <a:rPr lang="de-DE" altLang="de-DE" sz="1400" dirty="0" smtClean="0">
                <a:solidFill>
                  <a:srgbClr val="FFFF00"/>
                </a:solidFill>
                <a:latin typeface="Consolas" panose="020B0609020204030204" pitchFamily="49" charset="0"/>
              </a:rPr>
              <a:t>"</a:t>
            </a:r>
            <a:endParaRPr kumimoji="0" lang="de-DE" altLang="de-DE" sz="1400" b="0" i="0" u="none" strike="noStrike" cap="none" normalizeH="0" baseline="0" dirty="0" smtClean="0">
              <a:ln>
                <a:noFill/>
              </a:ln>
              <a:solidFill>
                <a:srgbClr val="FFFF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# Datum berechnen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cutOffDate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-Date).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AddDays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(-365).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AddMinutes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(-5)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# Überprüfen, ob das Zielverzeichnis existiert. Falls nicht, erstellen </a:t>
            </a:r>
            <a:endParaRPr lang="de-DE" altLang="de-DE" sz="14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(-not (Test-Path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destinationDirectory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  New-Item -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ItemType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Directory -Force -Path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destinationDirectory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| Out-Null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# Alle Dateien im Quellverzeichnis abrufen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Get-ChildItem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-Path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sourceDirectory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-File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# Dateien überprüfen und verschieben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($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in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files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($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file.LastWriteTime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lt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cutOffDate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</a:b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  Move-Item -Path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file.FullName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-Destination 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destinationDirectory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-Force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  Write-Host "Die Datei '$($</a:t>
            </a:r>
            <a:r>
              <a:rPr kumimoji="0" lang="de-DE" altLang="de-DE" sz="1400" b="0" i="0" u="none" strike="noStrike" cap="none" normalizeH="0" baseline="0" dirty="0" err="1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file.Name</a:t>
            </a: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)' wurde verschoben."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  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rgbClr val="FFFF00"/>
                </a:solidFill>
                <a:effectLst/>
                <a:latin typeface="Consolas" panose="020B0609020204030204" pitchFamily="49" charset="0"/>
              </a:rPr>
              <a:t>}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323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Warum SSH?</a:t>
            </a:r>
          </a:p>
          <a:p>
            <a:r>
              <a:rPr lang="de-DE" sz="2400" dirty="0" err="1"/>
              <a:t>OpenSSH</a:t>
            </a:r>
            <a:r>
              <a:rPr lang="de-DE" sz="2400" dirty="0"/>
              <a:t> unter Windows</a:t>
            </a:r>
          </a:p>
          <a:p>
            <a:r>
              <a:rPr lang="de-DE" sz="2400" dirty="0" err="1"/>
              <a:t>PowerShell</a:t>
            </a:r>
            <a:r>
              <a:rPr lang="de-DE" sz="2400" dirty="0"/>
              <a:t> 7.x für SSH konfigurieren</a:t>
            </a:r>
          </a:p>
          <a:p>
            <a:r>
              <a:rPr lang="de-DE" sz="2400" dirty="0"/>
              <a:t>Ein Beispiel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4669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Warum SSH?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SSH = Secure Shell</a:t>
            </a:r>
          </a:p>
          <a:p>
            <a:r>
              <a:rPr lang="de-DE" sz="2400" dirty="0"/>
              <a:t>Herstellen einer Remote-Verbindung zu einem anderen Computer in der Konsole</a:t>
            </a:r>
          </a:p>
          <a:p>
            <a:r>
              <a:rPr lang="de-DE" sz="2400" dirty="0" smtClean="0"/>
              <a:t>TCP-Port, in der Regel 22</a:t>
            </a:r>
            <a:endParaRPr lang="de-DE" sz="2400" dirty="0"/>
          </a:p>
          <a:p>
            <a:r>
              <a:rPr lang="de-DE" sz="2400" dirty="0"/>
              <a:t>Steht die Verbindung, werden alle eingegeben Kommandos auf dem Remote-Computer </a:t>
            </a:r>
            <a:r>
              <a:rPr lang="de-DE" sz="2400" dirty="0" smtClean="0"/>
              <a:t>ausgeführt</a:t>
            </a:r>
          </a:p>
          <a:p>
            <a:r>
              <a:rPr lang="de-DE" sz="2400" dirty="0" smtClean="0"/>
              <a:t>Auch Datei- und Bildschirmübertragung möglich</a:t>
            </a:r>
            <a:endParaRPr lang="de-DE" sz="2400" dirty="0"/>
          </a:p>
          <a:p>
            <a:r>
              <a:rPr lang="de-DE" sz="2400" dirty="0"/>
              <a:t>Bei Unix/Linux seit &gt; 20 Jahren ein Standard</a:t>
            </a:r>
          </a:p>
          <a:p>
            <a:r>
              <a:rPr lang="de-DE" sz="2400" dirty="0"/>
              <a:t>In Gestalt von </a:t>
            </a:r>
            <a:r>
              <a:rPr lang="de-DE" sz="2400" dirty="0" err="1"/>
              <a:t>OpenSSH</a:t>
            </a:r>
            <a:r>
              <a:rPr lang="de-DE" sz="2400" dirty="0"/>
              <a:t> bei Windows 10/Windows Server 2016 Teil des Betriebssystems (wird als Feature installiert)</a:t>
            </a:r>
          </a:p>
          <a:p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5960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SSH-Client/SSH-Server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108720"/>
          </a:xfrm>
        </p:spPr>
        <p:txBody>
          <a:bodyPr>
            <a:normAutofit/>
          </a:bodyPr>
          <a:lstStyle/>
          <a:p>
            <a:r>
              <a:rPr lang="de-DE" sz="2400" dirty="0"/>
              <a:t>Client: </a:t>
            </a:r>
            <a:r>
              <a:rPr lang="de-DE" sz="2400" dirty="0" err="1"/>
              <a:t>OpenSSH</a:t>
            </a:r>
            <a:r>
              <a:rPr lang="de-DE" sz="2400" dirty="0"/>
              <a:t> oder </a:t>
            </a:r>
            <a:r>
              <a:rPr lang="de-DE" sz="2400" dirty="0" err="1"/>
              <a:t>Putty</a:t>
            </a:r>
            <a:endParaRPr lang="de-DE" sz="2400" dirty="0"/>
          </a:p>
          <a:p>
            <a:r>
              <a:rPr lang="de-DE" sz="2400" dirty="0"/>
              <a:t>Server: In der Regel </a:t>
            </a:r>
            <a:r>
              <a:rPr lang="de-DE" sz="2400" dirty="0" err="1"/>
              <a:t>OpenSSH</a:t>
            </a:r>
            <a:r>
              <a:rPr lang="de-DE" sz="2400" dirty="0"/>
              <a:t> Server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1907704" y="3462342"/>
            <a:ext cx="1224136" cy="1296144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SSHClient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4427984" y="3462342"/>
            <a:ext cx="1368152" cy="1334810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SSHServer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8" name="Pfeil nach links und rechts 7"/>
          <p:cNvSpPr/>
          <p:nvPr/>
        </p:nvSpPr>
        <p:spPr>
          <a:xfrm>
            <a:off x="3347864" y="3933056"/>
            <a:ext cx="792088" cy="432048"/>
          </a:xfrm>
          <a:prstGeom prst="leftRightArrow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1547664" y="4967894"/>
            <a:ext cx="2016224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Konfigurationsdateien</a:t>
            </a:r>
          </a:p>
          <a:p>
            <a:r>
              <a:rPr lang="de-DE" sz="1400" dirty="0" smtClean="0"/>
              <a:t>unter ~/.</a:t>
            </a:r>
            <a:r>
              <a:rPr lang="de-DE" sz="1400" dirty="0" err="1" smtClean="0"/>
              <a:t>ssh</a:t>
            </a:r>
            <a:endParaRPr lang="de-DE" sz="1400" dirty="0"/>
          </a:p>
        </p:txBody>
      </p:sp>
      <p:sp>
        <p:nvSpPr>
          <p:cNvPr id="10" name="Textfeld 9"/>
          <p:cNvSpPr txBox="1"/>
          <p:nvPr/>
        </p:nvSpPr>
        <p:spPr>
          <a:xfrm>
            <a:off x="4355976" y="4941168"/>
            <a:ext cx="2016224" cy="73866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Konfigurationsdatei </a:t>
            </a:r>
            <a:r>
              <a:rPr lang="de-DE" sz="1400" dirty="0" err="1" smtClean="0"/>
              <a:t>sshd_config</a:t>
            </a:r>
            <a:r>
              <a:rPr lang="de-DE" sz="1400" dirty="0" smtClean="0"/>
              <a:t> </a:t>
            </a:r>
            <a:r>
              <a:rPr lang="de-DE" sz="1400" dirty="0"/>
              <a:t>(z.B. C:\</a:t>
            </a:r>
            <a:r>
              <a:rPr lang="de-DE" sz="1400" dirty="0" err="1" smtClean="0"/>
              <a:t>ProgramData</a:t>
            </a:r>
            <a:r>
              <a:rPr lang="de-DE" sz="1400" dirty="0" smtClean="0"/>
              <a:t>\</a:t>
            </a:r>
            <a:r>
              <a:rPr lang="de-DE" sz="1400" dirty="0" err="1" smtClean="0"/>
              <a:t>ssh</a:t>
            </a:r>
            <a:r>
              <a:rPr lang="de-DE" sz="1400" dirty="0" smtClean="0"/>
              <a:t>)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7225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OpenSSH</a:t>
            </a:r>
            <a:r>
              <a:rPr lang="de-DE" sz="2800" dirty="0"/>
              <a:t> unter Windows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/>
              <a:t>Ziel</a:t>
            </a:r>
            <a:r>
              <a:rPr lang="de-DE" sz="2400" dirty="0"/>
              <a:t>: Sichere Dateiübertragung zu anderen Computer per SSH</a:t>
            </a:r>
          </a:p>
          <a:p>
            <a:r>
              <a:rPr lang="de-DE" sz="2400" dirty="0"/>
              <a:t>Open Source-Bibliothek unter BSD-Lizenz</a:t>
            </a:r>
          </a:p>
          <a:p>
            <a:r>
              <a:rPr lang="de-DE" sz="2400" dirty="0"/>
              <a:t>Wird bei Windows Server/Windows 10 als Feature installiert</a:t>
            </a:r>
          </a:p>
          <a:p>
            <a:r>
              <a:rPr lang="de-DE" sz="2400" dirty="0"/>
              <a:t>Danach steht u.a. </a:t>
            </a:r>
            <a:r>
              <a:rPr lang="de-DE" sz="2400" dirty="0" err="1" smtClean="0"/>
              <a:t>Ssh.exe</a:t>
            </a:r>
            <a:r>
              <a:rPr lang="de-DE" sz="2400" dirty="0" smtClean="0"/>
              <a:t> (Client) und andere Tools zur </a:t>
            </a:r>
            <a:r>
              <a:rPr lang="de-DE" sz="2400" dirty="0"/>
              <a:t>Verfügung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4437112"/>
            <a:ext cx="2324419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899592" y="3761686"/>
            <a:ext cx="7866456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Add-WindowsCapability -Online -Name OpenSSH.Client~~~~0.0.1.0</a:t>
            </a: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Add-WindowsCapability -Online -Name OpenSSH.Server~~~~0.0.1.0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881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SSH in der Praxis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Umgang mit SSH ist grundsätzlich einfach und „mehr als ausreichend“ dokumentiert</a:t>
            </a:r>
          </a:p>
          <a:p>
            <a:r>
              <a:rPr lang="de-DE" sz="2400" dirty="0"/>
              <a:t>Im einfachsten Fall Aufruf von </a:t>
            </a:r>
            <a:r>
              <a:rPr lang="de-DE" sz="2000" dirty="0" err="1">
                <a:latin typeface="Consolas" panose="020B0609020204030204" pitchFamily="49" charset="0"/>
              </a:rPr>
              <a:t>ssh</a:t>
            </a:r>
            <a:r>
              <a:rPr lang="de-DE" sz="2000" dirty="0">
                <a:latin typeface="Consolas" panose="020B0609020204030204" pitchFamily="49" charset="0"/>
              </a:rPr>
              <a:t> </a:t>
            </a:r>
            <a:r>
              <a:rPr lang="de-DE" sz="2000" dirty="0" err="1">
                <a:latin typeface="Consolas" panose="020B0609020204030204" pitchFamily="49" charset="0"/>
              </a:rPr>
              <a:t>username@hostname</a:t>
            </a:r>
            <a:r>
              <a:rPr lang="de-DE" sz="2400" dirty="0"/>
              <a:t> bzw. </a:t>
            </a:r>
            <a:r>
              <a:rPr lang="de-DE" sz="2000" dirty="0" err="1">
                <a:latin typeface="Consolas" panose="020B0609020204030204" pitchFamily="49" charset="0"/>
              </a:rPr>
              <a:t>ssh</a:t>
            </a:r>
            <a:r>
              <a:rPr lang="de-DE" sz="2000" dirty="0">
                <a:latin typeface="Consolas" panose="020B0609020204030204" pitchFamily="49" charset="0"/>
              </a:rPr>
              <a:t> </a:t>
            </a:r>
            <a:r>
              <a:rPr lang="de-DE" sz="2000" dirty="0" err="1">
                <a:latin typeface="Consolas" panose="020B0609020204030204" pitchFamily="49" charset="0"/>
              </a:rPr>
              <a:t>username@ip-adresse</a:t>
            </a:r>
            <a:endParaRPr lang="de-DE" sz="2400" dirty="0">
              <a:latin typeface="Consolas" panose="020B0609020204030204" pitchFamily="49" charset="0"/>
            </a:endParaRPr>
          </a:p>
          <a:p>
            <a:r>
              <a:rPr lang="de-DE" sz="2400" dirty="0"/>
              <a:t>Beim ersten Mal muss der Fingerprint des Public Key des Host bestätigt </a:t>
            </a:r>
            <a:r>
              <a:rPr lang="de-DE" sz="2400" dirty="0" smtClean="0"/>
              <a:t>werden (wird in die Liste der „</a:t>
            </a:r>
            <a:r>
              <a:rPr lang="de-DE" sz="2400" dirty="0" err="1" smtClean="0"/>
              <a:t>Known</a:t>
            </a:r>
            <a:r>
              <a:rPr lang="de-DE" sz="2400" dirty="0" smtClean="0"/>
              <a:t> </a:t>
            </a:r>
            <a:r>
              <a:rPr lang="de-DE" sz="2400" dirty="0" err="1" smtClean="0"/>
              <a:t>hosts</a:t>
            </a:r>
            <a:r>
              <a:rPr lang="de-DE" sz="2400" dirty="0" smtClean="0"/>
              <a:t>“ aufgenommen)</a:t>
            </a:r>
            <a:endParaRPr lang="de-DE" sz="2400" dirty="0"/>
          </a:p>
          <a:p>
            <a:r>
              <a:rPr lang="de-DE" sz="2400" dirty="0"/>
              <a:t>Anschließend werden alle Eingaben auf dem Host ausgeführt</a:t>
            </a:r>
          </a:p>
          <a:p>
            <a:r>
              <a:rPr lang="de-DE" sz="2400" dirty="0"/>
              <a:t>Mit </a:t>
            </a:r>
            <a:r>
              <a:rPr lang="de-DE" sz="2400" dirty="0" err="1"/>
              <a:t>PowerShell</a:t>
            </a:r>
            <a:r>
              <a:rPr lang="de-DE" sz="2400" dirty="0"/>
              <a:t> hat diese Variante nichts zu tun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374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SSH und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</a:t>
            </a:r>
            <a:r>
              <a:rPr lang="de-DE" sz="2800" dirty="0" err="1" smtClean="0"/>
              <a:t>Remoting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Nur ab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6.0 möglich</a:t>
            </a:r>
          </a:p>
          <a:p>
            <a:r>
              <a:rPr lang="de-DE" sz="2400" dirty="0" err="1" smtClean="0"/>
              <a:t>Cmdlets</a:t>
            </a:r>
            <a:r>
              <a:rPr lang="de-DE" sz="2400" dirty="0" smtClean="0"/>
              <a:t> wie </a:t>
            </a:r>
            <a:r>
              <a:rPr lang="de-DE" sz="2400" b="1" dirty="0" smtClean="0"/>
              <a:t>Enter-</a:t>
            </a:r>
            <a:r>
              <a:rPr lang="de-DE" sz="2400" b="1" dirty="0" err="1" smtClean="0"/>
              <a:t>PSSession</a:t>
            </a:r>
            <a:r>
              <a:rPr lang="de-DE" sz="2400" dirty="0" smtClean="0"/>
              <a:t> besitzen einen </a:t>
            </a:r>
            <a:r>
              <a:rPr lang="de-DE" sz="2400" b="1" dirty="0" smtClean="0"/>
              <a:t>Hostname</a:t>
            </a:r>
            <a:r>
              <a:rPr lang="de-DE" sz="2400" dirty="0" smtClean="0"/>
              <a:t>-Parameter, der SSH „auswählt“</a:t>
            </a:r>
          </a:p>
          <a:p>
            <a:r>
              <a:rPr lang="de-DE" sz="2400" dirty="0" smtClean="0"/>
              <a:t>Authentifizierung über Kennwort oder Public Key</a:t>
            </a:r>
          </a:p>
          <a:p>
            <a:r>
              <a:rPr lang="de-DE" sz="2400" dirty="0" smtClean="0"/>
              <a:t>Vorteile:</a:t>
            </a:r>
          </a:p>
          <a:p>
            <a:pPr lvl="1"/>
            <a:r>
              <a:rPr lang="de-DE" sz="2000" dirty="0" smtClean="0"/>
              <a:t>SSH ist in der IT-Welt ein Standard</a:t>
            </a:r>
          </a:p>
          <a:p>
            <a:pPr lvl="1"/>
            <a:r>
              <a:rPr lang="de-DE" sz="2000" dirty="0" smtClean="0"/>
              <a:t>Einfachere Konfiguration (kein </a:t>
            </a:r>
            <a:r>
              <a:rPr lang="de-DE" sz="2000" dirty="0" err="1" smtClean="0"/>
              <a:t>Enable-PSRemoting</a:t>
            </a:r>
            <a:r>
              <a:rPr lang="de-DE" sz="2000" dirty="0" smtClean="0"/>
              <a:t> mehr, keine GPOs)</a:t>
            </a:r>
          </a:p>
          <a:p>
            <a:pPr lvl="1"/>
            <a:r>
              <a:rPr lang="de-DE" sz="2000" dirty="0" smtClean="0"/>
              <a:t>Keine </a:t>
            </a:r>
            <a:r>
              <a:rPr lang="de-DE" sz="2000" dirty="0" err="1" smtClean="0"/>
              <a:t>Adminberechtigung</a:t>
            </a:r>
            <a:r>
              <a:rPr lang="de-DE" sz="2000" dirty="0"/>
              <a:t> </a:t>
            </a:r>
            <a:r>
              <a:rPr lang="de-DE" sz="2000" dirty="0" smtClean="0"/>
              <a:t>erforderlich!</a:t>
            </a:r>
          </a:p>
          <a:p>
            <a:pPr lvl="1"/>
            <a:r>
              <a:rPr lang="de-DE" sz="2000" dirty="0" smtClean="0"/>
              <a:t>Keine Double Hop-Problematik</a:t>
            </a:r>
          </a:p>
          <a:p>
            <a:pPr lvl="1"/>
            <a:r>
              <a:rPr lang="de-DE" sz="2000" dirty="0" smtClean="0"/>
              <a:t>Eventuell bessere Performance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920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SSH Server für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konfigurieren</a:t>
            </a:r>
            <a:endParaRPr lang="de-DE" sz="2800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de-DE" sz="2400" dirty="0" smtClean="0"/>
              <a:t>Unter Windows muss </a:t>
            </a:r>
            <a:r>
              <a:rPr lang="de-DE" sz="2400" dirty="0" err="1" smtClean="0"/>
              <a:t>OpenSSH</a:t>
            </a:r>
            <a:r>
              <a:rPr lang="de-DE" sz="2400" dirty="0" smtClean="0"/>
              <a:t> </a:t>
            </a:r>
            <a:r>
              <a:rPr lang="de-DE" sz="2400" dirty="0"/>
              <a:t>Server </a:t>
            </a:r>
            <a:r>
              <a:rPr lang="de-DE" sz="2400" dirty="0" smtClean="0"/>
              <a:t>als Feature hinzufügen</a:t>
            </a:r>
          </a:p>
          <a:p>
            <a:r>
              <a:rPr lang="de-DE" sz="2400" dirty="0" smtClean="0"/>
              <a:t>In </a:t>
            </a:r>
            <a:r>
              <a:rPr lang="de-DE" sz="2400" i="1" dirty="0" err="1" smtClean="0"/>
              <a:t>ssdh_config</a:t>
            </a:r>
            <a:r>
              <a:rPr lang="de-DE" sz="2400" dirty="0" smtClean="0"/>
              <a:t> muss ein </a:t>
            </a:r>
            <a:r>
              <a:rPr lang="de-DE" sz="2400" dirty="0"/>
              <a:t>subsystem-Eintrag </a:t>
            </a:r>
            <a:r>
              <a:rPr lang="de-DE" sz="2400" dirty="0" smtClean="0"/>
              <a:t>für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hinzugefügt </a:t>
            </a:r>
            <a:r>
              <a:rPr lang="de-DE" sz="2400" dirty="0"/>
              <a:t>werden</a:t>
            </a:r>
          </a:p>
          <a:p>
            <a:r>
              <a:rPr lang="de-DE" sz="2400" dirty="0" smtClean="0"/>
              <a:t>Gute </a:t>
            </a:r>
            <a:r>
              <a:rPr lang="de-DE" sz="2400" dirty="0"/>
              <a:t>Anleitung: </a:t>
            </a:r>
            <a:r>
              <a:rPr lang="de-DE" sz="2400" i="1" dirty="0"/>
              <a:t>https://lazyadmin.nl/powershell/powershell-ssh</a:t>
            </a:r>
          </a:p>
          <a:p>
            <a:r>
              <a:rPr lang="de-DE" sz="2400" b="1" dirty="0"/>
              <a:t>Tipp</a:t>
            </a:r>
            <a:r>
              <a:rPr lang="de-DE" sz="2400" dirty="0"/>
              <a:t>: </a:t>
            </a:r>
            <a:r>
              <a:rPr lang="de-DE" sz="2400" dirty="0" err="1"/>
              <a:t>Enable</a:t>
            </a:r>
            <a:r>
              <a:rPr lang="de-DE" sz="2400" dirty="0"/>
              <a:t>-</a:t>
            </a:r>
            <a:r>
              <a:rPr lang="de-DE" sz="2400" dirty="0" err="1"/>
              <a:t>SSHRemoting</a:t>
            </a:r>
            <a:r>
              <a:rPr lang="de-DE" sz="2400" dirty="0"/>
              <a:t>-Command aus dem </a:t>
            </a:r>
            <a:r>
              <a:rPr lang="de-DE" sz="2400" dirty="0" err="1" smtClean="0"/>
              <a:t>Microsoft.PowerShell.RemotingTools</a:t>
            </a:r>
            <a:r>
              <a:rPr lang="de-DE" sz="2400" dirty="0" smtClean="0"/>
              <a:t>-Modul</a:t>
            </a:r>
            <a:endParaRPr lang="de-DE" sz="24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12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SSH mit Public </a:t>
            </a:r>
            <a:r>
              <a:rPr lang="de-DE" sz="2800" dirty="0" smtClean="0"/>
              <a:t>Key-Authentifizierung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400" dirty="0"/>
              <a:t>Bei der Passwort-Authentifizierung muss das Kennwort jedes (!) Mal </a:t>
            </a:r>
            <a:r>
              <a:rPr lang="de-DE" sz="2400" dirty="0" smtClean="0"/>
              <a:t>eingegeben </a:t>
            </a:r>
            <a:r>
              <a:rPr lang="de-DE" sz="2400" dirty="0"/>
              <a:t>werden</a:t>
            </a:r>
          </a:p>
          <a:p>
            <a:r>
              <a:rPr lang="de-DE" sz="2400" dirty="0" err="1"/>
              <a:t>PSCredentials</a:t>
            </a:r>
            <a:r>
              <a:rPr lang="de-DE" sz="2400" dirty="0"/>
              <a:t> gibt es bei SSH nicht</a:t>
            </a:r>
          </a:p>
          <a:p>
            <a:r>
              <a:rPr lang="de-DE" sz="2400" dirty="0"/>
              <a:t>Die Alternative ist die Authentifizierung über einen Public Key/Private </a:t>
            </a:r>
            <a:r>
              <a:rPr lang="de-DE" sz="2400" dirty="0" smtClean="0"/>
              <a:t>Key</a:t>
            </a:r>
          </a:p>
          <a:p>
            <a:r>
              <a:rPr lang="de-DE" sz="2400" dirty="0" smtClean="0"/>
              <a:t>Das Paar wird zuerst per </a:t>
            </a:r>
            <a:r>
              <a:rPr lang="de-DE" sz="2400" dirty="0" err="1" smtClean="0"/>
              <a:t>ssh-keygen.exe</a:t>
            </a:r>
            <a:r>
              <a:rPr lang="de-DE" sz="2400" dirty="0" smtClean="0"/>
              <a:t> generiert (sehr einfacher Aufruf)</a:t>
            </a:r>
            <a:endParaRPr lang="de-DE" sz="2400" dirty="0"/>
          </a:p>
          <a:p>
            <a:r>
              <a:rPr lang="de-DE" sz="2400" dirty="0"/>
              <a:t>Über den </a:t>
            </a:r>
            <a:r>
              <a:rPr lang="de-DE" sz="2400" i="1" dirty="0" err="1"/>
              <a:t>KeyFilePath</a:t>
            </a:r>
            <a:r>
              <a:rPr lang="de-DE" sz="2400" dirty="0"/>
              <a:t>-Parameter wird der Pfad zur Datei mit dem Private Key angegeben</a:t>
            </a:r>
          </a:p>
          <a:p>
            <a:r>
              <a:rPr lang="de-DE" sz="2400" dirty="0"/>
              <a:t>Gute Anleitung unter </a:t>
            </a:r>
            <a:r>
              <a:rPr lang="de-DE" sz="2400" i="1" dirty="0"/>
              <a:t>https://4sysops.com/archives/powershell-remoting-with-ssh-public-key-authentication</a:t>
            </a:r>
            <a:r>
              <a:rPr lang="de-DE" sz="2400" dirty="0"/>
              <a:t>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7721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Beispiel für eine SSH-Remote-Session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199"/>
            <a:ext cx="8153400" cy="1963842"/>
          </a:xfrm>
        </p:spPr>
        <p:txBody>
          <a:bodyPr>
            <a:normAutofit fontScale="92500" lnSpcReduction="10000"/>
          </a:bodyPr>
          <a:lstStyle/>
          <a:p>
            <a:r>
              <a:rPr lang="de-DE" sz="2400" dirty="0"/>
              <a:t>Anlegen einer Session über </a:t>
            </a:r>
            <a:r>
              <a:rPr lang="de-DE" sz="2400" b="1" dirty="0"/>
              <a:t>New-</a:t>
            </a:r>
            <a:r>
              <a:rPr lang="de-DE" sz="2400" b="1" dirty="0" err="1"/>
              <a:t>PSSession</a:t>
            </a:r>
            <a:endParaRPr lang="de-DE" sz="2400" b="1" dirty="0"/>
          </a:p>
          <a:p>
            <a:r>
              <a:rPr lang="de-DE" sz="2200" dirty="0" err="1">
                <a:latin typeface="Consolas" panose="020B0609020204030204" pitchFamily="49" charset="0"/>
              </a:rPr>
              <a:t>PasswordAuthentication</a:t>
            </a:r>
            <a:r>
              <a:rPr lang="de-DE" sz="2200" dirty="0">
                <a:latin typeface="Consolas" panose="020B0609020204030204" pitchFamily="49" charset="0"/>
              </a:rPr>
              <a:t> Yes</a:t>
            </a:r>
            <a:r>
              <a:rPr lang="de-DE" sz="2400" dirty="0"/>
              <a:t> in </a:t>
            </a:r>
            <a:r>
              <a:rPr lang="de-DE" sz="2400" i="1" dirty="0" err="1"/>
              <a:t>sshd.config</a:t>
            </a:r>
            <a:r>
              <a:rPr lang="de-DE" sz="2400" dirty="0"/>
              <a:t> auf dem Host wird vorausgesetzt</a:t>
            </a:r>
          </a:p>
          <a:p>
            <a:r>
              <a:rPr lang="de-DE" sz="2400" dirty="0"/>
              <a:t>Es werden nur </a:t>
            </a:r>
            <a:r>
              <a:rPr lang="de-DE" sz="2400" i="1" dirty="0"/>
              <a:t>Hostname</a:t>
            </a:r>
            <a:r>
              <a:rPr lang="de-DE" sz="2400" dirty="0"/>
              <a:t> und </a:t>
            </a:r>
            <a:r>
              <a:rPr lang="de-DE" sz="2400" i="1" dirty="0"/>
              <a:t>Username</a:t>
            </a:r>
            <a:r>
              <a:rPr lang="de-DE" sz="2400" dirty="0"/>
              <a:t> angegeben</a:t>
            </a:r>
          </a:p>
          <a:p>
            <a:r>
              <a:rPr lang="de-DE" sz="2400" dirty="0"/>
              <a:t>Die Parameter </a:t>
            </a:r>
            <a:r>
              <a:rPr lang="de-DE" sz="2400" i="1" dirty="0" err="1"/>
              <a:t>SSHTransport</a:t>
            </a:r>
            <a:r>
              <a:rPr lang="de-DE" sz="2400" dirty="0"/>
              <a:t> und </a:t>
            </a:r>
            <a:r>
              <a:rPr lang="de-DE" sz="2400" i="1" dirty="0"/>
              <a:t>Subsystem</a:t>
            </a:r>
            <a:r>
              <a:rPr lang="de-DE" sz="2400" dirty="0"/>
              <a:t> sind optional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71600" y="3661732"/>
            <a:ext cx="792088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$S1 = New-PSSession -HostName $Hostname -UserName $Username </a:t>
            </a:r>
          </a:p>
          <a:p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Enter-</a:t>
            </a:r>
            <a:r>
              <a:rPr lang="en-US" sz="12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PSSession</a:t>
            </a:r>
            <a:r>
              <a:rPr lang="en-US" sz="12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–Session $S1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4221088"/>
            <a:ext cx="4464496" cy="18817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187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SSH-Troubleshooting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Bei der Passwort-Authentifizierung spielt die Public </a:t>
            </a:r>
            <a:r>
              <a:rPr lang="de-DE" sz="2400" dirty="0" err="1"/>
              <a:t>key</a:t>
            </a:r>
            <a:r>
              <a:rPr lang="de-DE" sz="2400" dirty="0"/>
              <a:t>/Private </a:t>
            </a:r>
            <a:r>
              <a:rPr lang="de-DE" sz="2400" dirty="0" err="1"/>
              <a:t>key</a:t>
            </a:r>
            <a:r>
              <a:rPr lang="de-DE" sz="2400" dirty="0"/>
              <a:t>-Thematik keine </a:t>
            </a:r>
            <a:r>
              <a:rPr lang="de-DE" sz="2400" dirty="0" smtClean="0"/>
              <a:t>Rolle</a:t>
            </a:r>
          </a:p>
          <a:p>
            <a:r>
              <a:rPr lang="de-DE" sz="2400" dirty="0" smtClean="0"/>
              <a:t>Für den Client spielen die SSH-Dienste keine Rolle</a:t>
            </a:r>
            <a:endParaRPr lang="de-DE" sz="2400" dirty="0"/>
          </a:p>
          <a:p>
            <a:r>
              <a:rPr lang="de-DE" sz="2400" dirty="0" smtClean="0"/>
              <a:t>SSH-Client-Daten </a:t>
            </a:r>
            <a:r>
              <a:rPr lang="de-DE" sz="2400" dirty="0"/>
              <a:t>komplett löschen in %</a:t>
            </a:r>
            <a:r>
              <a:rPr lang="de-DE" sz="2400" dirty="0" err="1"/>
              <a:t>userprofile</a:t>
            </a:r>
            <a:r>
              <a:rPr lang="de-DE" sz="2400" dirty="0"/>
              <a:t>%/.</a:t>
            </a:r>
            <a:r>
              <a:rPr lang="de-DE" sz="2400" dirty="0" err="1"/>
              <a:t>ssh</a:t>
            </a:r>
            <a:endParaRPr lang="de-DE" sz="2400" dirty="0"/>
          </a:p>
          <a:p>
            <a:r>
              <a:rPr lang="de-DE" sz="2400" dirty="0"/>
              <a:t>Testen mit </a:t>
            </a:r>
            <a:r>
              <a:rPr lang="de-DE" sz="1800" dirty="0" err="1">
                <a:latin typeface="Consolas" panose="020B0609020204030204" pitchFamily="49" charset="0"/>
              </a:rPr>
              <a:t>ssh</a:t>
            </a:r>
            <a:r>
              <a:rPr lang="de-DE" sz="1800" dirty="0">
                <a:latin typeface="Consolas" panose="020B0609020204030204" pitchFamily="49" charset="0"/>
              </a:rPr>
              <a:t> –v </a:t>
            </a:r>
            <a:r>
              <a:rPr lang="de-DE" sz="1800" dirty="0" err="1">
                <a:latin typeface="Consolas" panose="020B0609020204030204" pitchFamily="49" charset="0"/>
              </a:rPr>
              <a:t>username@hostname</a:t>
            </a:r>
            <a:endParaRPr lang="de-DE" sz="1800" dirty="0">
              <a:latin typeface="Consolas" panose="020B0609020204030204" pitchFamily="49" charset="0"/>
            </a:endParaRPr>
          </a:p>
          <a:p>
            <a:r>
              <a:rPr lang="de-DE" sz="2400" dirty="0" smtClean="0"/>
              <a:t>SSH-Server mit </a:t>
            </a:r>
            <a:r>
              <a:rPr lang="de-DE" sz="2400" dirty="0" err="1" smtClean="0"/>
              <a:t>ssh.exe</a:t>
            </a:r>
            <a:r>
              <a:rPr lang="de-DE" sz="2400" dirty="0" smtClean="0"/>
              <a:t> testen!</a:t>
            </a:r>
          </a:p>
          <a:p>
            <a:r>
              <a:rPr lang="de-DE" sz="2400" dirty="0"/>
              <a:t>Eventuell falscher Eintrag in </a:t>
            </a:r>
            <a:r>
              <a:rPr lang="de-DE" sz="2400" i="1" dirty="0"/>
              <a:t>/</a:t>
            </a:r>
            <a:r>
              <a:rPr lang="de-DE" sz="2400" i="1" dirty="0" err="1"/>
              <a:t>etc</a:t>
            </a:r>
            <a:r>
              <a:rPr lang="de-DE" sz="2400" i="1" dirty="0"/>
              <a:t>/</a:t>
            </a:r>
            <a:r>
              <a:rPr lang="de-DE" sz="2400" i="1" dirty="0" err="1"/>
              <a:t>ssh</a:t>
            </a:r>
            <a:r>
              <a:rPr lang="de-DE" sz="2400" i="1" dirty="0"/>
              <a:t>/</a:t>
            </a:r>
            <a:r>
              <a:rPr lang="de-DE" sz="2400" i="1" dirty="0" err="1"/>
              <a:t>sshd_config</a:t>
            </a:r>
            <a:r>
              <a:rPr lang="de-DE" sz="2400" dirty="0"/>
              <a:t>-Datei</a:t>
            </a:r>
          </a:p>
          <a:p>
            <a:r>
              <a:rPr lang="de-DE" sz="2400" dirty="0" smtClean="0"/>
              <a:t>Es </a:t>
            </a:r>
            <a:r>
              <a:rPr lang="de-DE" sz="2400" dirty="0"/>
              <a:t>gibt viele Anleitungen im </a:t>
            </a:r>
            <a:r>
              <a:rPr lang="de-DE" sz="2400" dirty="0" smtClean="0"/>
              <a:t>Internet</a:t>
            </a:r>
          </a:p>
          <a:p>
            <a:endParaRPr lang="de-DE" sz="2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919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CoPilot</a:t>
            </a:r>
            <a:r>
              <a:rPr lang="de-DE" sz="2800" dirty="0"/>
              <a:t> </a:t>
            </a:r>
            <a:r>
              <a:rPr lang="de-DE" sz="2800" dirty="0" smtClean="0"/>
              <a:t>oder </a:t>
            </a:r>
            <a:r>
              <a:rPr lang="de-DE" sz="2800" dirty="0" err="1" smtClean="0"/>
              <a:t>ChatGPT</a:t>
            </a:r>
            <a:r>
              <a:rPr lang="de-DE" sz="2800" dirty="0" smtClean="0"/>
              <a:t>?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3917032"/>
          </a:xfrm>
        </p:spPr>
        <p:txBody>
          <a:bodyPr>
            <a:normAutofit lnSpcReduction="10000"/>
          </a:bodyPr>
          <a:lstStyle/>
          <a:p>
            <a:r>
              <a:rPr lang="de-DE" sz="2800" dirty="0" smtClean="0"/>
              <a:t>Beides sind generative KI-Tools</a:t>
            </a:r>
          </a:p>
          <a:p>
            <a:r>
              <a:rPr lang="de-DE" sz="2800" dirty="0" err="1" smtClean="0"/>
              <a:t>ChatGPT</a:t>
            </a:r>
            <a:r>
              <a:rPr lang="de-DE" sz="2800" dirty="0" smtClean="0"/>
              <a:t> stammt von </a:t>
            </a:r>
            <a:r>
              <a:rPr lang="de-DE" sz="2800" dirty="0" err="1" smtClean="0"/>
              <a:t>OpenAI</a:t>
            </a:r>
            <a:r>
              <a:rPr lang="de-DE" sz="2800" dirty="0" smtClean="0"/>
              <a:t>, Codepilot wurde von Microsoft zusammen mit </a:t>
            </a:r>
            <a:r>
              <a:rPr lang="de-DE" sz="2800" dirty="0" err="1" smtClean="0"/>
              <a:t>OpenAI</a:t>
            </a:r>
            <a:r>
              <a:rPr lang="de-DE" sz="2800" dirty="0" smtClean="0"/>
              <a:t> entwickelt</a:t>
            </a:r>
          </a:p>
          <a:p>
            <a:r>
              <a:rPr lang="de-DE" sz="2800" dirty="0"/>
              <a:t>Copilot </a:t>
            </a:r>
            <a:r>
              <a:rPr lang="de-DE" sz="2800" dirty="0" smtClean="0"/>
              <a:t>wurde mit „riesigen </a:t>
            </a:r>
            <a:r>
              <a:rPr lang="de-DE" sz="2800" dirty="0"/>
              <a:t>Mengen von </a:t>
            </a:r>
            <a:r>
              <a:rPr lang="de-DE" sz="2800" dirty="0" smtClean="0"/>
              <a:t>Code“ </a:t>
            </a:r>
            <a:r>
              <a:rPr lang="de-DE" sz="2800" dirty="0"/>
              <a:t>von </a:t>
            </a:r>
            <a:r>
              <a:rPr lang="de-DE" sz="2800" dirty="0" err="1"/>
              <a:t>GitHub</a:t>
            </a:r>
            <a:r>
              <a:rPr lang="de-DE" sz="2800" dirty="0"/>
              <a:t> </a:t>
            </a:r>
            <a:r>
              <a:rPr lang="de-DE" sz="2800" dirty="0" smtClean="0"/>
              <a:t>trainiert</a:t>
            </a:r>
          </a:p>
          <a:p>
            <a:r>
              <a:rPr lang="de-DE" sz="2800" dirty="0" smtClean="0"/>
              <a:t>In aktuellen Versionen von Visual Studio Code ist </a:t>
            </a:r>
            <a:r>
              <a:rPr lang="de-DE" sz="2800" dirty="0" err="1" smtClean="0"/>
              <a:t>CoPilot</a:t>
            </a:r>
            <a:r>
              <a:rPr lang="de-DE" sz="2800" dirty="0" smtClean="0"/>
              <a:t> integriert</a:t>
            </a:r>
          </a:p>
          <a:p>
            <a:r>
              <a:rPr lang="de-DE" sz="2800" dirty="0" smtClean="0"/>
              <a:t>Nicht kostenlos, aber es gibt eine kostenlose Testphase</a:t>
            </a:r>
          </a:p>
          <a:p>
            <a:endParaRPr lang="de-DE" sz="2800" dirty="0"/>
          </a:p>
        </p:txBody>
      </p:sp>
      <p:sp>
        <p:nvSpPr>
          <p:cNvPr id="6" name="Textfeld 5"/>
          <p:cNvSpPr txBox="1"/>
          <p:nvPr/>
        </p:nvSpPr>
        <p:spPr>
          <a:xfrm>
            <a:off x="827584" y="5949280"/>
            <a:ext cx="5031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code.visualstudio.com</a:t>
            </a:r>
            <a:r>
              <a:rPr lang="de-DE" dirty="0"/>
              <a:t>/</a:t>
            </a:r>
            <a:r>
              <a:rPr lang="de-DE" dirty="0" err="1"/>
              <a:t>docs</a:t>
            </a:r>
            <a:r>
              <a:rPr lang="de-DE" dirty="0"/>
              <a:t>/</a:t>
            </a:r>
            <a:r>
              <a:rPr lang="de-DE" dirty="0" err="1"/>
              <a:t>copilot</a:t>
            </a:r>
            <a:r>
              <a:rPr lang="de-DE" dirty="0"/>
              <a:t>/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418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Tipps zu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</a:t>
            </a:r>
            <a:r>
              <a:rPr lang="de-DE" sz="2800" dirty="0" err="1" smtClean="0"/>
              <a:t>Remoting</a:t>
            </a:r>
            <a:r>
              <a:rPr lang="de-DE" sz="2800" dirty="0" smtClean="0"/>
              <a:t> per SSH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252736"/>
          </a:xfrm>
        </p:spPr>
        <p:txBody>
          <a:bodyPr>
            <a:normAutofit/>
          </a:bodyPr>
          <a:lstStyle/>
          <a:p>
            <a:r>
              <a:rPr lang="de-DE" sz="2800" dirty="0" smtClean="0"/>
              <a:t>Viel Know-how als Teil der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Dokumentation und im Web</a:t>
            </a:r>
            <a:endParaRPr lang="de-DE" sz="2800" dirty="0"/>
          </a:p>
        </p:txBody>
      </p:sp>
      <p:sp>
        <p:nvSpPr>
          <p:cNvPr id="5" name="Rechteck 4"/>
          <p:cNvSpPr/>
          <p:nvPr/>
        </p:nvSpPr>
        <p:spPr>
          <a:xfrm>
            <a:off x="755576" y="4293096"/>
            <a:ext cx="8147212" cy="70788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anchor="ctr"/>
          <a:lstStyle/>
          <a:p>
            <a:r>
              <a:rPr lang="de-DE" sz="2000" dirty="0">
                <a:solidFill>
                  <a:schemeClr val="tx2"/>
                </a:solidFill>
              </a:rPr>
              <a:t>https://www.thomasmaurer.ch/2020/04/enable-powershell-ssh-remoting-in-powershell-7/</a:t>
            </a:r>
          </a:p>
        </p:txBody>
      </p:sp>
      <p:sp>
        <p:nvSpPr>
          <p:cNvPr id="6" name="Fußzeilenplatzhalter 2"/>
          <p:cNvSpPr txBox="1">
            <a:spLocks/>
          </p:cNvSpPr>
          <p:nvPr/>
        </p:nvSpPr>
        <p:spPr>
          <a:xfrm>
            <a:off x="755576" y="2906422"/>
            <a:ext cx="8156448" cy="109609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anchor="ctr"/>
          <a:lstStyle>
            <a:defPPr>
              <a:defRPr lang="de-DE"/>
            </a:defPPr>
            <a:lvl1pPr marL="0" algn="r" defTabSz="914400" rtl="0" eaLnBrk="1" latinLnBrk="0" hangingPunct="1">
              <a:defRPr kumimoji="0"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sz="2000" dirty="0" smtClean="0"/>
              <a:t>https://docs.microsoft.com/en-us/powershell/scripting/learn/remoting/ssh-remoting-in-powershell-core?view=powershell-7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193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SSH ist </a:t>
            </a:r>
            <a:r>
              <a:rPr lang="de-DE" sz="2400" dirty="0" smtClean="0"/>
              <a:t>der neue Standard für </a:t>
            </a:r>
            <a:r>
              <a:rPr lang="de-DE" sz="2400" dirty="0" err="1"/>
              <a:t>PowerShell-Remoting</a:t>
            </a:r>
            <a:endParaRPr lang="de-DE" sz="2400" dirty="0"/>
          </a:p>
          <a:p>
            <a:r>
              <a:rPr lang="de-DE" sz="2400" dirty="0"/>
              <a:t>Setzt </a:t>
            </a:r>
            <a:r>
              <a:rPr lang="de-DE" sz="2400" dirty="0" err="1"/>
              <a:t>PowerShell</a:t>
            </a:r>
            <a:r>
              <a:rPr lang="de-DE" sz="2400" dirty="0"/>
              <a:t> 7.x </a:t>
            </a:r>
            <a:r>
              <a:rPr lang="de-DE" sz="2400" dirty="0" smtClean="0"/>
              <a:t>voraus</a:t>
            </a:r>
          </a:p>
          <a:p>
            <a:r>
              <a:rPr lang="de-DE" sz="2400" dirty="0" smtClean="0"/>
              <a:t>Wichtige Vorteile (u.a. keine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-Konfiguration, keine Admin-Berechtigung erforderlich)</a:t>
            </a:r>
            <a:endParaRPr lang="de-DE" sz="2400" dirty="0"/>
          </a:p>
          <a:p>
            <a:r>
              <a:rPr lang="de-DE" sz="2400" dirty="0" smtClean="0"/>
              <a:t>Public </a:t>
            </a:r>
            <a:r>
              <a:rPr lang="de-DE" sz="2400" dirty="0"/>
              <a:t>Key Authentication anstatt Password</a:t>
            </a:r>
          </a:p>
          <a:p>
            <a:r>
              <a:rPr lang="de-DE" sz="2400" dirty="0"/>
              <a:t>SSH-Konfiguration dank </a:t>
            </a:r>
            <a:r>
              <a:rPr lang="de-DE" sz="2400" i="1" dirty="0" err="1"/>
              <a:t>Enable</a:t>
            </a:r>
            <a:r>
              <a:rPr lang="de-DE" sz="2400" i="1" dirty="0"/>
              <a:t>-</a:t>
            </a:r>
            <a:r>
              <a:rPr lang="de-DE" sz="2400" i="1" dirty="0" err="1"/>
              <a:t>SSHRemoting</a:t>
            </a:r>
            <a:r>
              <a:rPr lang="de-DE" sz="2400" dirty="0"/>
              <a:t>-Command beim </a:t>
            </a:r>
            <a:r>
              <a:rPr lang="de-DE" sz="2400" dirty="0" smtClean="0"/>
              <a:t>SSH-Host einfach</a:t>
            </a:r>
          </a:p>
          <a:p>
            <a:r>
              <a:rPr lang="de-DE" sz="2400" dirty="0"/>
              <a:t>Für die Windows </a:t>
            </a:r>
            <a:r>
              <a:rPr lang="de-DE" sz="2400" dirty="0" err="1"/>
              <a:t>PowerShell</a:t>
            </a:r>
            <a:r>
              <a:rPr lang="de-DE" sz="2400" dirty="0"/>
              <a:t> gibt es das Produkt </a:t>
            </a:r>
            <a:r>
              <a:rPr lang="de-DE" sz="2400" i="1" dirty="0" err="1"/>
              <a:t>PowerShell</a:t>
            </a:r>
            <a:r>
              <a:rPr lang="de-DE" sz="2400" i="1" dirty="0"/>
              <a:t> Server</a:t>
            </a:r>
            <a:r>
              <a:rPr lang="de-DE" sz="2400" dirty="0"/>
              <a:t> von </a:t>
            </a:r>
            <a:r>
              <a:rPr lang="de-DE" sz="2400" i="1" dirty="0"/>
              <a:t>n/</a:t>
            </a:r>
            <a:r>
              <a:rPr lang="de-DE" sz="2400" i="1" dirty="0" err="1"/>
              <a:t>software</a:t>
            </a:r>
            <a:endParaRPr lang="de-DE" sz="2400" i="1" dirty="0"/>
          </a:p>
          <a:p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1503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ThemenblockX3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Secret Management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222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4956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Der Umgang mit Kennwörtern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Es gibt keine „Best Practices“ für den Umgang mit Kennwörtern</a:t>
            </a:r>
            <a:endParaRPr lang="de-DE" sz="2400" dirty="0"/>
          </a:p>
          <a:p>
            <a:r>
              <a:rPr lang="de-DE" sz="2400" dirty="0" smtClean="0"/>
              <a:t>Sie dürfen nicht Teil der Ps1-/Psm1-Datei sein</a:t>
            </a:r>
          </a:p>
          <a:p>
            <a:r>
              <a:rPr lang="de-DE" sz="2400" dirty="0" smtClean="0"/>
              <a:t>Wenn sie verschlüsselt abgespeichert werden, ist der Schlüssel nicht übertragbar</a:t>
            </a:r>
            <a:endParaRPr lang="de-DE" sz="2400" dirty="0"/>
          </a:p>
          <a:p>
            <a:r>
              <a:rPr lang="de-DE" sz="2400" dirty="0" smtClean="0"/>
              <a:t>Einen „selbstgebauten“ Schlüssel zu verwenden ist auch nicht optimal</a:t>
            </a:r>
            <a:endParaRPr lang="de-DE" sz="2400" dirty="0"/>
          </a:p>
          <a:p>
            <a:r>
              <a:rPr lang="de-DE" sz="2400" dirty="0" smtClean="0"/>
              <a:t>Wird die Kennwortverwaltung geändert, müssen alle Skripte und Module angepasst werden</a:t>
            </a:r>
          </a:p>
          <a:p>
            <a:r>
              <a:rPr lang="de-DE" sz="2400" dirty="0" smtClean="0"/>
              <a:t>Gesucht wird eine flexiblere Lösung, die die Kennwortabfrage von der verwendeten Speichermethode entkoppelt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889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Das </a:t>
            </a:r>
            <a:r>
              <a:rPr lang="de-DE" sz="2800" dirty="0" err="1" smtClean="0"/>
              <a:t>SecretManagement</a:t>
            </a:r>
            <a:r>
              <a:rPr lang="de-DE" sz="2800" dirty="0" smtClean="0"/>
              <a:t>-Modul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Das </a:t>
            </a:r>
            <a:r>
              <a:rPr lang="de-DE" sz="2400" dirty="0" err="1" smtClean="0"/>
              <a:t>SecretManagement</a:t>
            </a:r>
            <a:r>
              <a:rPr lang="de-DE" sz="2400" dirty="0" smtClean="0"/>
              <a:t>-Modul bringt mehr Flexibilität für das Abrufen von Kennwörtern (</a:t>
            </a:r>
            <a:r>
              <a:rPr lang="de-DE" sz="2400" dirty="0" err="1" smtClean="0"/>
              <a:t>SecureStrings</a:t>
            </a:r>
            <a:r>
              <a:rPr lang="de-DE" sz="2400" dirty="0" smtClean="0"/>
              <a:t>), </a:t>
            </a:r>
            <a:r>
              <a:rPr lang="de-DE" sz="2400" dirty="0" err="1" smtClean="0"/>
              <a:t>PSCredentials</a:t>
            </a:r>
            <a:r>
              <a:rPr lang="de-DE" sz="2400" dirty="0" smtClean="0"/>
              <a:t> usw.</a:t>
            </a:r>
          </a:p>
          <a:p>
            <a:r>
              <a:rPr lang="de-DE" sz="2400" dirty="0"/>
              <a:t>Stammt vom </a:t>
            </a:r>
            <a:r>
              <a:rPr lang="de-DE" sz="2400" dirty="0" err="1"/>
              <a:t>PowerShell</a:t>
            </a:r>
            <a:r>
              <a:rPr lang="de-DE" sz="2400" dirty="0"/>
              <a:t>-Team, modularer Aufbau</a:t>
            </a:r>
          </a:p>
          <a:p>
            <a:r>
              <a:rPr lang="de-DE" sz="2400" dirty="0" smtClean="0"/>
              <a:t>Installation per </a:t>
            </a:r>
            <a:r>
              <a:rPr lang="de-DE" sz="2400" b="1" dirty="0" err="1" smtClean="0"/>
              <a:t>Install</a:t>
            </a:r>
            <a:r>
              <a:rPr lang="de-DE" sz="2400" b="1" dirty="0" smtClean="0"/>
              <a:t>-Module</a:t>
            </a:r>
            <a:r>
              <a:rPr lang="de-DE" sz="2400" dirty="0" smtClean="0"/>
              <a:t> </a:t>
            </a:r>
            <a:r>
              <a:rPr lang="de-DE" sz="2400" dirty="0"/>
              <a:t>von der </a:t>
            </a:r>
            <a:r>
              <a:rPr lang="de-DE" sz="2400" dirty="0" err="1"/>
              <a:t>PowerShell</a:t>
            </a:r>
            <a:r>
              <a:rPr lang="de-DE" sz="2400" dirty="0"/>
              <a:t> </a:t>
            </a:r>
            <a:r>
              <a:rPr lang="de-DE" sz="2400" dirty="0" smtClean="0"/>
              <a:t>Gallery</a:t>
            </a:r>
            <a:endParaRPr lang="de-DE" sz="2400" dirty="0"/>
          </a:p>
          <a:p>
            <a:r>
              <a:rPr lang="de-DE" sz="2400" dirty="0" smtClean="0"/>
              <a:t>Ausführliche Dokumentation unter https</a:t>
            </a:r>
            <a:r>
              <a:rPr lang="de-DE" sz="2400" dirty="0"/>
              <a:t>://</a:t>
            </a:r>
            <a:r>
              <a:rPr lang="de-DE" sz="2400" dirty="0" err="1"/>
              <a:t>docs.microsoft.com</a:t>
            </a:r>
            <a:r>
              <a:rPr lang="de-DE" sz="2400" dirty="0"/>
              <a:t>/en-</a:t>
            </a:r>
            <a:r>
              <a:rPr lang="de-DE" sz="2400" dirty="0" err="1"/>
              <a:t>us</a:t>
            </a:r>
            <a:r>
              <a:rPr lang="de-DE" sz="2400" dirty="0"/>
              <a:t>/</a:t>
            </a:r>
            <a:r>
              <a:rPr lang="de-DE" sz="2400" dirty="0" err="1"/>
              <a:t>powershell</a:t>
            </a:r>
            <a:r>
              <a:rPr lang="de-DE" sz="2400" dirty="0"/>
              <a:t>/</a:t>
            </a:r>
            <a:r>
              <a:rPr lang="de-DE" sz="2400" dirty="0" err="1"/>
              <a:t>module</a:t>
            </a:r>
            <a:r>
              <a:rPr lang="de-DE" sz="2400" dirty="0"/>
              <a:t>/</a:t>
            </a:r>
            <a:r>
              <a:rPr lang="de-DE" sz="2400" dirty="0" err="1"/>
              <a:t>microsoft.powershell.secretmanagement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56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Installation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Es müssen zwei Module installiert werden:</a:t>
            </a:r>
          </a:p>
          <a:p>
            <a:pPr lvl="1"/>
            <a:r>
              <a:rPr lang="de-DE" sz="2100" dirty="0" err="1" smtClean="0"/>
              <a:t>Microsoft.PowerShell.SecretManagement</a:t>
            </a:r>
            <a:endParaRPr lang="de-DE" sz="2100" dirty="0" smtClean="0"/>
          </a:p>
          <a:p>
            <a:pPr lvl="1"/>
            <a:r>
              <a:rPr lang="de-DE" sz="2100" dirty="0" err="1" smtClean="0"/>
              <a:t>Microsoft.PowerShell.SecretStore</a:t>
            </a:r>
            <a:endParaRPr lang="de-DE" sz="2100" dirty="0" smtClean="0"/>
          </a:p>
          <a:p>
            <a:endParaRPr lang="de-DE" sz="2400" dirty="0"/>
          </a:p>
        </p:txBody>
      </p:sp>
      <p:sp>
        <p:nvSpPr>
          <p:cNvPr id="7" name="Textfeld 6"/>
          <p:cNvSpPr txBox="1"/>
          <p:nvPr/>
        </p:nvSpPr>
        <p:spPr>
          <a:xfrm>
            <a:off x="609600" y="3263324"/>
            <a:ext cx="8352928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Install-Module 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Microsoft.PowerShell.SecretManagement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–Force –Verbose</a:t>
            </a:r>
          </a:p>
          <a:p>
            <a:endParaRPr lang="en-US" sz="1400" dirty="0" smtClean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Install-Module 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Microsoft.PowerShell.SecretStore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–Force –Verbose</a:t>
            </a:r>
          </a:p>
          <a:p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623059" y="4652371"/>
            <a:ext cx="8352928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Get-Module –Name 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Microsoft.PowerShell.Secret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-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ListAvailable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1741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Umgang mit </a:t>
            </a:r>
            <a:r>
              <a:rPr lang="de-DE" sz="2800" dirty="0" err="1" smtClean="0"/>
              <a:t>Secrets</a:t>
            </a:r>
            <a:r>
              <a:rPr lang="de-DE" sz="2800" dirty="0" smtClean="0"/>
              <a:t> und </a:t>
            </a:r>
            <a:r>
              <a:rPr lang="de-DE" sz="2800" dirty="0" err="1" smtClean="0"/>
              <a:t>Vaults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 err="1" smtClean="0"/>
              <a:t>Secrets</a:t>
            </a:r>
            <a:r>
              <a:rPr lang="de-DE" sz="2400" dirty="0" smtClean="0"/>
              <a:t> </a:t>
            </a:r>
            <a:r>
              <a:rPr lang="de-DE" sz="2400" dirty="0"/>
              <a:t>(z.B. </a:t>
            </a:r>
            <a:r>
              <a:rPr lang="de-DE" sz="2400" dirty="0" err="1" smtClean="0"/>
              <a:t>SecureString</a:t>
            </a:r>
            <a:r>
              <a:rPr lang="de-DE" sz="2400" dirty="0" smtClean="0"/>
              <a:t>, </a:t>
            </a:r>
            <a:r>
              <a:rPr lang="de-DE" sz="2400" dirty="0" err="1" smtClean="0"/>
              <a:t>PSCredential</a:t>
            </a:r>
            <a:r>
              <a:rPr lang="de-DE" sz="2400" dirty="0" smtClean="0"/>
              <a:t>, Text) werden in </a:t>
            </a:r>
            <a:r>
              <a:rPr lang="de-DE" sz="2400" dirty="0" err="1" smtClean="0"/>
              <a:t>Vaults</a:t>
            </a:r>
            <a:r>
              <a:rPr lang="de-DE" sz="2400" dirty="0" smtClean="0"/>
              <a:t> (Ablagen) abgelegt</a:t>
            </a:r>
            <a:endParaRPr lang="de-DE" sz="2400" dirty="0"/>
          </a:p>
          <a:p>
            <a:r>
              <a:rPr lang="de-DE" sz="2400" dirty="0" smtClean="0"/>
              <a:t>Es gibt von Anfang an eine Standard-</a:t>
            </a:r>
            <a:r>
              <a:rPr lang="de-DE" sz="2400" dirty="0" err="1" smtClean="0"/>
              <a:t>Vault</a:t>
            </a:r>
            <a:r>
              <a:rPr lang="de-DE" sz="2400" dirty="0"/>
              <a:t> </a:t>
            </a:r>
            <a:r>
              <a:rPr lang="de-DE" sz="2400" dirty="0" smtClean="0"/>
              <a:t>(Verzeichnis im Benutzerprofil-Verzeichnis)</a:t>
            </a:r>
            <a:endParaRPr lang="de-DE" sz="2400" dirty="0"/>
          </a:p>
          <a:p>
            <a:r>
              <a:rPr lang="de-DE" sz="2400" dirty="0" smtClean="0"/>
              <a:t>Weitere </a:t>
            </a:r>
            <a:r>
              <a:rPr lang="de-DE" sz="2400" dirty="0" err="1"/>
              <a:t>Vaults</a:t>
            </a:r>
            <a:r>
              <a:rPr lang="de-DE" sz="2400" dirty="0"/>
              <a:t> können registriert werden</a:t>
            </a:r>
          </a:p>
          <a:p>
            <a:r>
              <a:rPr lang="de-DE" sz="2400" dirty="0"/>
              <a:t>Ein </a:t>
            </a:r>
            <a:r>
              <a:rPr lang="de-DE" sz="2400" dirty="0" err="1"/>
              <a:t>Vault</a:t>
            </a:r>
            <a:r>
              <a:rPr lang="de-DE" sz="2400" dirty="0"/>
              <a:t> kann lokal oder remote angelegt werden</a:t>
            </a:r>
          </a:p>
          <a:p>
            <a:r>
              <a:rPr lang="de-DE" sz="2400" dirty="0"/>
              <a:t>Die </a:t>
            </a:r>
            <a:r>
              <a:rPr lang="de-DE" sz="2400" dirty="0" err="1"/>
              <a:t>Vault</a:t>
            </a:r>
            <a:r>
              <a:rPr lang="de-DE" sz="2400" dirty="0"/>
              <a:t>-Verwaltung ist erweiterbar (es gibt </a:t>
            </a:r>
            <a:r>
              <a:rPr lang="de-DE" sz="2400" dirty="0" smtClean="0"/>
              <a:t>u.a</a:t>
            </a:r>
            <a:r>
              <a:rPr lang="de-DE" sz="2400" dirty="0"/>
              <a:t>. </a:t>
            </a:r>
            <a:r>
              <a:rPr lang="de-DE" sz="2400" dirty="0" smtClean="0"/>
              <a:t>eine Extension für </a:t>
            </a:r>
            <a:r>
              <a:rPr lang="de-DE" sz="2400" dirty="0" err="1"/>
              <a:t>KeePass</a:t>
            </a:r>
            <a:r>
              <a:rPr lang="de-DE" sz="24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544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Die </a:t>
            </a:r>
            <a:r>
              <a:rPr lang="de-DE" sz="2800" dirty="0" err="1" smtClean="0"/>
              <a:t>Cmdlets</a:t>
            </a:r>
            <a:r>
              <a:rPr lang="de-DE" sz="2800" dirty="0" smtClean="0"/>
              <a:t> im </a:t>
            </a:r>
            <a:r>
              <a:rPr lang="de-DE" sz="2800" dirty="0" err="1" smtClean="0"/>
              <a:t>SecretManagement</a:t>
            </a:r>
            <a:r>
              <a:rPr lang="de-DE" sz="2800" dirty="0" smtClean="0"/>
              <a:t>-Modul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377405"/>
              </p:ext>
            </p:extLst>
          </p:nvPr>
        </p:nvGraphicFramePr>
        <p:xfrm>
          <a:off x="611560" y="1754878"/>
          <a:ext cx="8352928" cy="37033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002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3929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29418">
                <a:tc>
                  <a:txBody>
                    <a:bodyPr/>
                    <a:lstStyle/>
                    <a:p>
                      <a:r>
                        <a:rPr lang="de-DE" sz="1600" dirty="0"/>
                        <a:t>Command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Was macht es?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 err="1"/>
                        <a:t>Get</a:t>
                      </a:r>
                      <a:r>
                        <a:rPr lang="de-DE" sz="1600" dirty="0"/>
                        <a:t>-Secret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Ruft ein Secret</a:t>
                      </a:r>
                      <a:r>
                        <a:rPr lang="de-DE" sz="1600" baseline="0" dirty="0"/>
                        <a:t> aus einem </a:t>
                      </a:r>
                      <a:r>
                        <a:rPr lang="de-DE" sz="1600" baseline="0" dirty="0" err="1"/>
                        <a:t>Vault</a:t>
                      </a:r>
                      <a:r>
                        <a:rPr lang="de-DE" sz="1600" baseline="0" dirty="0"/>
                        <a:t> (Kammer) ab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 err="1"/>
                        <a:t>Get-SecretInfo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Ruft die Metadaten eines Secret ab, z.B. den </a:t>
                      </a:r>
                      <a:r>
                        <a:rPr lang="de-DE" sz="1600" dirty="0" err="1"/>
                        <a:t>Vaultname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Register-</a:t>
                      </a:r>
                      <a:r>
                        <a:rPr lang="de-DE" sz="1600" dirty="0" err="1"/>
                        <a:t>SecretVault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Legt einen neuen </a:t>
                      </a:r>
                      <a:r>
                        <a:rPr lang="de-DE" sz="1600" dirty="0" err="1"/>
                        <a:t>Vault</a:t>
                      </a:r>
                      <a:r>
                        <a:rPr lang="de-DE" sz="1600" dirty="0"/>
                        <a:t> 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Remove-Secret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Entfernt ein Secret</a:t>
                      </a:r>
                      <a:r>
                        <a:rPr lang="de-DE" sz="1600" baseline="0" dirty="0"/>
                        <a:t> aus einem </a:t>
                      </a:r>
                      <a:r>
                        <a:rPr lang="de-DE" sz="1600" baseline="0" dirty="0" err="1"/>
                        <a:t>Vault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Set-Secret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Ändert ein Secret in einem </a:t>
                      </a:r>
                      <a:r>
                        <a:rPr lang="de-DE" sz="1600" dirty="0" err="1"/>
                        <a:t>Vault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Set-</a:t>
                      </a:r>
                      <a:r>
                        <a:rPr lang="de-DE" sz="1600" dirty="0" err="1"/>
                        <a:t>SecretInfo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Ändert die Metadaten über ein Secret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Set-</a:t>
                      </a:r>
                      <a:r>
                        <a:rPr lang="de-DE" sz="1600" dirty="0" err="1"/>
                        <a:t>SecretVaultDefault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Legt einen Fault</a:t>
                      </a:r>
                      <a:r>
                        <a:rPr lang="de-DE" sz="1600" baseline="0" dirty="0"/>
                        <a:t> als Default fest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/>
                        <a:t>Test-</a:t>
                      </a:r>
                      <a:r>
                        <a:rPr lang="de-DE" sz="1600" dirty="0" err="1"/>
                        <a:t>SecretVault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Testet</a:t>
                      </a:r>
                      <a:r>
                        <a:rPr lang="de-DE" sz="1600" baseline="0" dirty="0"/>
                        <a:t> die Integrität eines </a:t>
                      </a:r>
                      <a:r>
                        <a:rPr lang="de-DE" sz="1600" baseline="0" dirty="0" err="1"/>
                        <a:t>Vault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63767">
                <a:tc>
                  <a:txBody>
                    <a:bodyPr/>
                    <a:lstStyle/>
                    <a:p>
                      <a:r>
                        <a:rPr lang="de-DE" sz="1600" dirty="0" err="1"/>
                        <a:t>Unregister-SecretVault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Entfernt einen </a:t>
                      </a:r>
                      <a:r>
                        <a:rPr lang="de-DE" sz="1600" dirty="0" err="1"/>
                        <a:t>Vault</a:t>
                      </a:r>
                      <a:endParaRPr lang="de-DE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495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Was kann in einem </a:t>
            </a:r>
            <a:r>
              <a:rPr lang="de-DE" sz="2800" dirty="0" err="1"/>
              <a:t>Vault</a:t>
            </a:r>
            <a:r>
              <a:rPr lang="de-DE" sz="2800" dirty="0"/>
              <a:t> abgelegt werden?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Es werden alle wichtigen Datentypen unterstützt:</a:t>
            </a:r>
          </a:p>
          <a:p>
            <a:pPr lvl="1"/>
            <a:r>
              <a:rPr lang="de-DE" sz="2000" dirty="0"/>
              <a:t>String</a:t>
            </a:r>
          </a:p>
          <a:p>
            <a:pPr lvl="1"/>
            <a:r>
              <a:rPr lang="de-DE" sz="2000" dirty="0"/>
              <a:t>Byte[]</a:t>
            </a:r>
          </a:p>
          <a:p>
            <a:pPr lvl="1"/>
            <a:r>
              <a:rPr lang="de-DE" sz="2000" dirty="0" err="1"/>
              <a:t>Hashtable</a:t>
            </a:r>
            <a:endParaRPr lang="de-DE" sz="2000" dirty="0"/>
          </a:p>
          <a:p>
            <a:pPr lvl="1"/>
            <a:r>
              <a:rPr lang="de-DE" sz="2000" dirty="0" err="1"/>
              <a:t>SecureString</a:t>
            </a:r>
            <a:endParaRPr lang="de-DE" sz="2000" dirty="0"/>
          </a:p>
          <a:p>
            <a:pPr lvl="1"/>
            <a:r>
              <a:rPr lang="de-DE" sz="2000" dirty="0" err="1"/>
              <a:t>PSCredential</a:t>
            </a:r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30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Beispiel (1)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Ein Kennwort als </a:t>
            </a:r>
            <a:r>
              <a:rPr lang="de-DE" sz="2400" dirty="0" err="1" smtClean="0"/>
              <a:t>SecureString</a:t>
            </a:r>
            <a:r>
              <a:rPr lang="de-DE" sz="2400" dirty="0" smtClean="0"/>
              <a:t> </a:t>
            </a:r>
            <a:r>
              <a:rPr lang="de-DE" sz="2400" dirty="0"/>
              <a:t>speichern und nutzen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09600" y="2348880"/>
            <a:ext cx="8156448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#requires -Modules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Microsoft.PowerShell.SecretManagement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Set-Secret -Name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PoshPw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-Secret "geheim+1234"</a:t>
            </a: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Get-Secret -Name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PoshPw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dirty="0">
              <a:solidFill>
                <a:srgbClr val="FF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202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Nahtlose Integration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sz="2400" dirty="0" smtClean="0"/>
              <a:t>Nahtlose Integration in Visual Studio Code über eine Extension (setzt aber ein Abo voraus)</a:t>
            </a:r>
          </a:p>
          <a:p>
            <a:r>
              <a:rPr lang="de-DE" sz="2400" dirty="0" smtClean="0"/>
              <a:t>Vorteile:</a:t>
            </a:r>
          </a:p>
          <a:p>
            <a:pPr lvl="1"/>
            <a:r>
              <a:rPr lang="de-DE" sz="2100" dirty="0" smtClean="0"/>
              <a:t>Intelligente Vervollständigung/Vorschläge</a:t>
            </a:r>
          </a:p>
          <a:p>
            <a:pPr lvl="1"/>
            <a:r>
              <a:rPr lang="de-DE" sz="2100" dirty="0" smtClean="0"/>
              <a:t>Korrekturvorschläge (in einem eigenen Fenster – Pair </a:t>
            </a:r>
            <a:r>
              <a:rPr lang="de-DE" sz="2100" dirty="0" err="1" smtClean="0"/>
              <a:t>Programming</a:t>
            </a:r>
            <a:r>
              <a:rPr lang="de-DE" sz="2100" dirty="0" smtClean="0"/>
              <a:t>)</a:t>
            </a:r>
          </a:p>
          <a:p>
            <a:pPr lvl="1"/>
            <a:r>
              <a:rPr lang="de-DE" sz="2100" dirty="0" smtClean="0"/>
              <a:t>Code-Generierung aus Kommentaren und dem Dateinamen der Ps1-Datei</a:t>
            </a:r>
          </a:p>
          <a:p>
            <a:pPr lvl="1"/>
            <a:r>
              <a:rPr lang="de-DE" sz="2100" dirty="0" smtClean="0"/>
              <a:t>Kommentare schreiben wird enorm erleichtert</a:t>
            </a:r>
          </a:p>
          <a:p>
            <a:pPr lvl="1"/>
            <a:r>
              <a:rPr lang="de-DE" sz="2100" dirty="0" smtClean="0"/>
              <a:t>Insgesamt ein großer Produktivitätsverstärker</a:t>
            </a:r>
          </a:p>
          <a:p>
            <a:r>
              <a:rPr lang="de-DE" sz="2400" dirty="0" smtClean="0"/>
              <a:t>Nachteile:</a:t>
            </a:r>
          </a:p>
          <a:p>
            <a:pPr lvl="1"/>
            <a:r>
              <a:rPr lang="de-DE" sz="2100" dirty="0" smtClean="0"/>
              <a:t>Es gibt keine Garantie für 100% Funktionsfähigkeit</a:t>
            </a:r>
          </a:p>
          <a:p>
            <a:pPr lvl="1"/>
            <a:r>
              <a:rPr lang="de-DE" sz="2100" dirty="0" smtClean="0"/>
              <a:t>Verlernen wir wichtige Fähigkeiten?</a:t>
            </a:r>
          </a:p>
          <a:p>
            <a:pPr lvl="1"/>
            <a:r>
              <a:rPr lang="de-DE" sz="2100" dirty="0" smtClean="0"/>
              <a:t>Machen wir uns von der KI abhängig?</a:t>
            </a:r>
          </a:p>
          <a:p>
            <a:pPr lvl="1"/>
            <a:r>
              <a:rPr lang="de-DE" sz="2100" dirty="0" smtClean="0"/>
              <a:t>Gigantischer Ressourcenverbrauch durch KI-Rechenzentren</a:t>
            </a:r>
          </a:p>
          <a:p>
            <a:pPr lvl="1"/>
            <a:endParaRPr lang="de-DE" sz="21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449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Beispiel (2)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 </a:t>
            </a:r>
            <a:r>
              <a:rPr lang="de-DE" sz="2400" dirty="0" err="1"/>
              <a:t>PSCredential</a:t>
            </a:r>
            <a:r>
              <a:rPr lang="de-DE" sz="2400" dirty="0"/>
              <a:t> als Secret speichern und nutzen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09600" y="2348880"/>
            <a:ext cx="8156448" cy="181588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#requires -Modules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Microsoft.PowerShell.SecretManagement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PwSec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Read-Host -Prompt "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Kennwort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?" -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AsSecureString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PSCred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PSCredential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]::new("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psadmin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", 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PWSec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Set-Secret -Name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AdminPw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-Secret 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PSCred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-Vault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LocalStore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Get-Secret –Name 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AdminPw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744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Vorteile der </a:t>
            </a:r>
            <a:r>
              <a:rPr lang="de-DE" sz="2800" dirty="0" err="1" smtClean="0"/>
              <a:t>Secrets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Am </a:t>
            </a:r>
            <a:r>
              <a:rPr lang="de-DE" sz="2400" dirty="0"/>
              <a:t>Umgang mit </a:t>
            </a:r>
            <a:r>
              <a:rPr lang="de-DE" sz="2400" dirty="0" err="1"/>
              <a:t>Credentials</a:t>
            </a:r>
            <a:r>
              <a:rPr lang="de-DE" sz="2400" dirty="0"/>
              <a:t> ändert sich </a:t>
            </a:r>
            <a:r>
              <a:rPr lang="de-DE" sz="2400" dirty="0" smtClean="0"/>
              <a:t>nichts</a:t>
            </a:r>
          </a:p>
          <a:p>
            <a:r>
              <a:rPr lang="de-DE" sz="2400" dirty="0" smtClean="0"/>
              <a:t>Das </a:t>
            </a:r>
            <a:r>
              <a:rPr lang="de-DE" sz="2400" dirty="0" err="1" smtClean="0"/>
              <a:t>SecrementManagement</a:t>
            </a:r>
            <a:r>
              <a:rPr lang="de-DE" sz="2400" dirty="0" smtClean="0"/>
              <a:t>-Modul bietet eine </a:t>
            </a:r>
            <a:r>
              <a:rPr lang="de-DE" sz="2400" dirty="0"/>
              <a:t>weitere Ebene, die den Umgang mit </a:t>
            </a:r>
            <a:r>
              <a:rPr lang="de-DE" sz="2400" dirty="0" smtClean="0"/>
              <a:t>Kennwörtern flexibler </a:t>
            </a:r>
            <a:r>
              <a:rPr lang="de-DE" sz="2400" dirty="0"/>
              <a:t>macht</a:t>
            </a:r>
          </a:p>
          <a:p>
            <a:r>
              <a:rPr lang="de-DE" sz="2400" dirty="0"/>
              <a:t>Der Ort, an dem Kennwörter abgelegt werden, kann von außen konfiguriert werden</a:t>
            </a:r>
          </a:p>
          <a:p>
            <a:r>
              <a:rPr lang="de-DE" sz="2400" dirty="0"/>
              <a:t>Ein Skript verwendet </a:t>
            </a:r>
            <a:r>
              <a:rPr lang="de-DE" sz="2400" dirty="0" smtClean="0"/>
              <a:t>den </a:t>
            </a:r>
            <a:r>
              <a:rPr lang="de-DE" sz="2400" dirty="0" err="1"/>
              <a:t>Vault</a:t>
            </a:r>
            <a:r>
              <a:rPr lang="de-DE" sz="2400" dirty="0"/>
              <a:t>, der auf jedem System, auf dem es ausgeführt wird, </a:t>
            </a:r>
            <a:r>
              <a:rPr lang="de-DE" sz="2400" dirty="0" smtClean="0"/>
              <a:t>angelegt </a:t>
            </a:r>
            <a:r>
              <a:rPr lang="de-DE" sz="2400" dirty="0"/>
              <a:t>wurde</a:t>
            </a:r>
          </a:p>
          <a:p>
            <a:r>
              <a:rPr lang="de-DE" sz="2400" dirty="0" smtClean="0"/>
              <a:t>Eine Authentifizierungsmethode kann geändert werden (z.B. Umstellung auf </a:t>
            </a:r>
            <a:r>
              <a:rPr lang="de-DE" sz="2400" dirty="0" err="1" smtClean="0"/>
              <a:t>Azure</a:t>
            </a:r>
            <a:r>
              <a:rPr lang="de-DE" sz="2400" dirty="0" smtClean="0"/>
              <a:t> Keys), </a:t>
            </a:r>
            <a:r>
              <a:rPr lang="de-DE" sz="2400" dirty="0"/>
              <a:t>ohne dass das Skript geändert werden </a:t>
            </a:r>
            <a:r>
              <a:rPr lang="de-DE" sz="2400" dirty="0" smtClean="0"/>
              <a:t>muss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99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Das </a:t>
            </a:r>
            <a:r>
              <a:rPr lang="de-DE" sz="2400" i="1" dirty="0" err="1"/>
              <a:t>SecretManagement</a:t>
            </a:r>
            <a:r>
              <a:rPr lang="de-DE" sz="2400" i="1" dirty="0"/>
              <a:t>-Modul</a:t>
            </a:r>
            <a:r>
              <a:rPr lang="de-DE" sz="2400" dirty="0"/>
              <a:t> bietet einen vereinheitlichen Umgang mit </a:t>
            </a:r>
            <a:r>
              <a:rPr lang="de-DE" sz="2400" dirty="0" err="1"/>
              <a:t>Credentials</a:t>
            </a:r>
            <a:endParaRPr lang="de-DE" sz="2400" dirty="0"/>
          </a:p>
          <a:p>
            <a:r>
              <a:rPr lang="de-DE" sz="2400" dirty="0"/>
              <a:t>Stammt vom </a:t>
            </a:r>
            <a:r>
              <a:rPr lang="de-DE" sz="2400" dirty="0" err="1"/>
              <a:t>PowerShell</a:t>
            </a:r>
            <a:r>
              <a:rPr lang="de-DE" sz="2400" dirty="0"/>
              <a:t> Team</a:t>
            </a:r>
          </a:p>
          <a:p>
            <a:r>
              <a:rPr lang="de-DE" sz="2400" dirty="0"/>
              <a:t>Muss nachträglich installiert werden</a:t>
            </a:r>
          </a:p>
          <a:p>
            <a:r>
              <a:rPr lang="de-DE" sz="2400" dirty="0"/>
              <a:t>Nicht auf Kennwörter beschränkt</a:t>
            </a:r>
          </a:p>
          <a:p>
            <a:r>
              <a:rPr lang="de-DE" sz="2400" dirty="0"/>
              <a:t>Meine Empfehlung: Skripte auf </a:t>
            </a:r>
            <a:r>
              <a:rPr lang="de-DE" sz="2400" dirty="0" err="1"/>
              <a:t>SecretManagement</a:t>
            </a:r>
            <a:r>
              <a:rPr lang="de-DE" sz="2400" dirty="0"/>
              <a:t> umstellen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094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X4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Module und Skripte mit Pester testen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233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2471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RTFM</a:t>
            </a:r>
          </a:p>
          <a:p>
            <a:r>
              <a:rPr lang="de-DE" sz="2400" dirty="0"/>
              <a:t>Was genau ist ein Test?</a:t>
            </a:r>
          </a:p>
          <a:p>
            <a:r>
              <a:rPr lang="de-DE" sz="2400" dirty="0"/>
              <a:t>Warum Tests?</a:t>
            </a:r>
          </a:p>
          <a:p>
            <a:r>
              <a:rPr lang="de-DE" sz="2400" dirty="0"/>
              <a:t>Warum Pester?</a:t>
            </a:r>
          </a:p>
          <a:p>
            <a:r>
              <a:rPr lang="de-DE" sz="2400" dirty="0"/>
              <a:t>Ein erstes Beispiel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744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Bitte zuerst einen Blick in die Doku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Ohne einen Blick in die Doku ist der „Frust“ vorprogrammiert</a:t>
            </a:r>
          </a:p>
          <a:p>
            <a:r>
              <a:rPr lang="de-DE" sz="2400" dirty="0"/>
              <a:t>https://</a:t>
            </a:r>
            <a:r>
              <a:rPr lang="de-DE" sz="2400" dirty="0" err="1"/>
              <a:t>pester.dev</a:t>
            </a:r>
            <a:r>
              <a:rPr lang="de-DE" sz="2400" dirty="0"/>
              <a:t>/</a:t>
            </a:r>
          </a:p>
          <a:p>
            <a:r>
              <a:rPr lang="de-DE" sz="2400" dirty="0"/>
              <a:t>Gute Einführung mit vielen Beispielen</a:t>
            </a:r>
          </a:p>
          <a:p>
            <a:r>
              <a:rPr lang="de-DE" sz="2400" dirty="0"/>
              <a:t>Ein Grund sind die großen Unterschiede zwischen Version 3.x und v5</a:t>
            </a:r>
          </a:p>
          <a:p>
            <a:r>
              <a:rPr lang="de-DE" sz="2400" b="1" dirty="0"/>
              <a:t>Problem</a:t>
            </a:r>
            <a:r>
              <a:rPr lang="de-DE" sz="2400" dirty="0"/>
              <a:t>: Bei Windows 10 ist </a:t>
            </a:r>
            <a:r>
              <a:rPr lang="de-DE" sz="2400" dirty="0" err="1"/>
              <a:t>Pester</a:t>
            </a:r>
            <a:r>
              <a:rPr lang="de-DE" sz="2400" dirty="0"/>
              <a:t> 3.4.0 vorinstalliert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41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Was genau ist ein Test?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Test = Funktionstest (Komponententest)</a:t>
            </a:r>
          </a:p>
          <a:p>
            <a:r>
              <a:rPr lang="de-DE" sz="2400" dirty="0"/>
              <a:t>Eine Methode/Function usw. wird mit definierten Parametern ausgeführt</a:t>
            </a:r>
          </a:p>
          <a:p>
            <a:r>
              <a:rPr lang="de-DE" sz="2400" dirty="0"/>
              <a:t>Der Rückgabewert (!) wird mit einem erwarteten Wert verglichen</a:t>
            </a:r>
          </a:p>
          <a:p>
            <a:r>
              <a:rPr lang="de-DE" sz="2400" dirty="0"/>
              <a:t>Stimmt der Wert überein, wurde der Test bestanden und die „grüne Lampe“ geht an</a:t>
            </a:r>
          </a:p>
          <a:p>
            <a:r>
              <a:rPr lang="de-DE" sz="2400" dirty="0"/>
              <a:t>Stimmt der Wert nicht überein, „rote Lampe“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831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Warum Tests?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 Funktionsttest testet nicht, ob eine Anwendung/Skript funktioniert</a:t>
            </a:r>
          </a:p>
          <a:p>
            <a:r>
              <a:rPr lang="de-DE" sz="2400" dirty="0"/>
              <a:t>Ein Funktionstest testet lediglich, ob bei einem Aufruf einer Methode/</a:t>
            </a:r>
            <a:r>
              <a:rPr lang="de-DE" sz="2400" dirty="0" err="1"/>
              <a:t>Function</a:t>
            </a:r>
            <a:r>
              <a:rPr lang="de-DE" sz="2400" dirty="0"/>
              <a:t> mit bestimmten Argumenten der erwartete Rückgabewert entsteht</a:t>
            </a:r>
          </a:p>
          <a:p>
            <a:r>
              <a:rPr lang="de-DE" sz="2400" dirty="0"/>
              <a:t>Ein Funktionstest soll sicherstellen, dass eine Veränderung am Quelltext/Skript keine negativen Auswirkungen hat</a:t>
            </a:r>
          </a:p>
          <a:p>
            <a:r>
              <a:rPr lang="de-DE" sz="2400" dirty="0"/>
              <a:t>Software-Entwickler schreiben hunderte von Tests für Ihre Anwendung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8382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Warum Pester?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Pester hat sich schnell zu dem Test-Modul für PowerShell-Skripte entwickelt</a:t>
            </a:r>
          </a:p>
          <a:p>
            <a:r>
              <a:rPr lang="de-DE" sz="2400" dirty="0"/>
              <a:t>Ist bei Windows 10/Windows Server 2016 von Anfang an dabei (aber in einer veralteten Version)</a:t>
            </a:r>
          </a:p>
          <a:p>
            <a:r>
              <a:rPr lang="de-DE" sz="2400" dirty="0"/>
              <a:t>Verfolgt den BDD-Ansatz (</a:t>
            </a:r>
            <a:r>
              <a:rPr lang="de-DE" sz="2400" i="1" dirty="0"/>
              <a:t>Behavior Driven Development</a:t>
            </a:r>
            <a:r>
              <a:rPr lang="de-DE" sz="2400" dirty="0"/>
              <a:t>) </a:t>
            </a:r>
          </a:p>
          <a:p>
            <a:r>
              <a:rPr lang="de-DE" sz="2400" dirty="0"/>
              <a:t>Mit Pester lässt sich alles testen, z.B. auch eine Verzeichnisstruktur oder eine Serverkonfiguration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891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erstes Beispiel (1)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Ausgangspunkt ist eine simple Function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2780928"/>
            <a:ext cx="7392588" cy="13765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function New-Password</a:t>
            </a:r>
          </a:p>
          <a:p>
            <a:r>
              <a:rPr lang="de-DE" sz="1600" dirty="0"/>
              <a:t>{</a:t>
            </a:r>
          </a:p>
          <a:p>
            <a:r>
              <a:rPr lang="de-DE" sz="1600" dirty="0"/>
              <a:t>  param([Int]$Count)</a:t>
            </a:r>
          </a:p>
          <a:p>
            <a:r>
              <a:rPr lang="de-DE" sz="1600" dirty="0"/>
              <a:t>  (1..$Count).ForEach{[Char](65..92 | Get-Random)} -join ""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2492896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Function, die eine Operation ausführt und einen Wert zurückgibt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729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CodePilot</a:t>
            </a:r>
            <a:r>
              <a:rPr lang="de-DE" sz="2800" dirty="0" smtClean="0"/>
              <a:t> in der Praxis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Das Chat-Fenster muss nicht geöffnet werden, einfach loslegen…</a:t>
            </a:r>
          </a:p>
          <a:p>
            <a:r>
              <a:rPr lang="de-DE" sz="2400" dirty="0" smtClean="0"/>
              <a:t>Ob </a:t>
            </a:r>
            <a:r>
              <a:rPr lang="de-DE" sz="2400" dirty="0" err="1" smtClean="0"/>
              <a:t>CoPilot</a:t>
            </a:r>
            <a:r>
              <a:rPr lang="de-DE" sz="2400" dirty="0" smtClean="0"/>
              <a:t> aktiv ist, erkennt man dem Icon in der Statusleiste</a:t>
            </a:r>
          </a:p>
          <a:p>
            <a:r>
              <a:rPr lang="de-DE" sz="2400" dirty="0" smtClean="0"/>
              <a:t>Über das Icon kann </a:t>
            </a:r>
            <a:r>
              <a:rPr lang="de-DE" sz="2400" dirty="0" err="1" smtClean="0"/>
              <a:t>CoPilot</a:t>
            </a:r>
            <a:r>
              <a:rPr lang="de-DE" sz="2400" dirty="0" smtClean="0"/>
              <a:t> abgeschaltet werden</a:t>
            </a:r>
          </a:p>
          <a:p>
            <a:r>
              <a:rPr lang="de-DE" sz="2400" dirty="0" smtClean="0"/>
              <a:t>Mit der Eingabe von Code wird „Geistertext“ produziert</a:t>
            </a:r>
          </a:p>
          <a:p>
            <a:r>
              <a:rPr lang="de-DE" sz="2400" dirty="0" smtClean="0"/>
              <a:t>Übernahme per Tab, Ablehnen per </a:t>
            </a:r>
            <a:r>
              <a:rPr lang="de-DE" sz="2400" dirty="0" err="1" smtClean="0"/>
              <a:t>Esc</a:t>
            </a:r>
            <a:endParaRPr lang="de-DE" sz="2400" dirty="0" smtClean="0"/>
          </a:p>
          <a:p>
            <a:r>
              <a:rPr lang="de-DE" sz="2400" dirty="0" smtClean="0"/>
              <a:t>Per Enter-Taste geht es weiter</a:t>
            </a:r>
          </a:p>
          <a:p>
            <a:r>
              <a:rPr lang="de-DE" sz="2400" dirty="0" smtClean="0"/>
              <a:t>Meine Empfehlung Anforderung als Kommentar schreiben</a:t>
            </a:r>
          </a:p>
          <a:p>
            <a:r>
              <a:rPr lang="de-DE" sz="2400" b="1" dirty="0" smtClean="0"/>
              <a:t>Tipp</a:t>
            </a:r>
            <a:r>
              <a:rPr lang="de-DE" sz="2400" dirty="0" smtClean="0"/>
              <a:t>: Vorschläge über </a:t>
            </a:r>
            <a:r>
              <a:rPr lang="de-DE" sz="2400" dirty="0" err="1" smtClean="0"/>
              <a:t>Strg+Enter</a:t>
            </a:r>
            <a:r>
              <a:rPr lang="de-DE" sz="2400" dirty="0" smtClean="0"/>
              <a:t> anzeigen lassen</a:t>
            </a:r>
            <a:endParaRPr lang="de-DE" sz="2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429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erstes Beispiel (2)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32656"/>
          </a:xfrm>
        </p:spPr>
        <p:txBody>
          <a:bodyPr>
            <a:normAutofit/>
          </a:bodyPr>
          <a:lstStyle/>
          <a:p>
            <a:r>
              <a:rPr lang="de-DE" sz="2400" dirty="0"/>
              <a:t>Die Function soll getestet werden</a:t>
            </a:r>
          </a:p>
        </p:txBody>
      </p:sp>
      <p:sp>
        <p:nvSpPr>
          <p:cNvPr id="6" name="Textfeld 5"/>
          <p:cNvSpPr txBox="1">
            <a:spLocks noChangeArrowheads="1"/>
          </p:cNvSpPr>
          <p:nvPr/>
        </p:nvSpPr>
        <p:spPr bwMode="auto">
          <a:xfrm>
            <a:off x="971600" y="2780928"/>
            <a:ext cx="7392588" cy="186895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05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sz="1600" dirty="0"/>
              <a:t>Describe "Anlegen eines Passwort" {</a:t>
            </a:r>
          </a:p>
          <a:p>
            <a:r>
              <a:rPr lang="de-DE" sz="1600" dirty="0"/>
              <a:t/>
            </a:r>
            <a:br>
              <a:rPr lang="de-DE" sz="1600" dirty="0"/>
            </a:br>
            <a:r>
              <a:rPr lang="de-DE" sz="1600" dirty="0"/>
              <a:t>It "Erzeugt Passwort mit 8 Zeichen" {</a:t>
            </a:r>
          </a:p>
          <a:p>
            <a:r>
              <a:rPr lang="de-DE" sz="1600" dirty="0"/>
              <a:t>   $Pw = New-Password -Count 8</a:t>
            </a:r>
          </a:p>
          <a:p>
            <a:r>
              <a:rPr lang="de-DE" sz="1600" dirty="0"/>
              <a:t>    $Pw.Length | Should Be 8</a:t>
            </a:r>
          </a:p>
          <a:p>
            <a:r>
              <a:rPr lang="de-DE" sz="1600" dirty="0"/>
              <a:t>   }</a:t>
            </a:r>
          </a:p>
          <a:p>
            <a:r>
              <a:rPr lang="de-DE" sz="1600" dirty="0"/>
              <a:t>}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971600" y="2492896"/>
            <a:ext cx="7416824" cy="3077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de-DE"/>
            </a:defPPr>
            <a:lvl1pPr>
              <a:defRPr sz="1400">
                <a:solidFill>
                  <a:schemeClr val="bg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 sz="1600">
                <a:latin typeface="Arial" charset="0"/>
                <a:cs typeface="Arial" charset="0"/>
              </a:defRPr>
            </a:lvl2pPr>
            <a:lvl3pPr marL="1143000" indent="-228600" eaLnBrk="0" hangingPunct="0">
              <a:defRPr sz="1600">
                <a:latin typeface="Arial" charset="0"/>
                <a:cs typeface="Arial" charset="0"/>
              </a:defRPr>
            </a:lvl3pPr>
            <a:lvl4pPr marL="1600200" indent="-228600" eaLnBrk="0" hangingPunct="0">
              <a:defRPr sz="1600">
                <a:latin typeface="Arial" charset="0"/>
                <a:cs typeface="Arial" charset="0"/>
              </a:defRPr>
            </a:lvl4pPr>
            <a:lvl5pPr marL="2057400" indent="-228600" eaLnBrk="0" hangingPunct="0">
              <a:defRPr sz="1600"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latin typeface="Arial" charset="0"/>
                <a:cs typeface="Arial" charset="0"/>
              </a:defRPr>
            </a:lvl9pPr>
          </a:lstStyle>
          <a:p>
            <a:r>
              <a:rPr lang="de-DE" dirty="0"/>
              <a:t>Pester-Test für einen Function-Aufruf</a:t>
            </a:r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2267744" y="4077072"/>
            <a:ext cx="0" cy="936104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1847573" y="5003884"/>
            <a:ext cx="924227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Ist-Wert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4128075" y="4077072"/>
            <a:ext cx="0" cy="936104"/>
          </a:xfrm>
          <a:prstGeom prst="straightConnector1">
            <a:avLst/>
          </a:prstGeom>
          <a:ln w="317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3635896" y="5003884"/>
            <a:ext cx="1066895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/>
              <a:t>Soll-Wert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0493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Funktionstest sind wichtig</a:t>
            </a:r>
          </a:p>
          <a:p>
            <a:r>
              <a:rPr lang="de-DE" sz="2400" dirty="0"/>
              <a:t>In erster Linie bei größeren Skripten und Modulen</a:t>
            </a:r>
          </a:p>
          <a:p>
            <a:r>
              <a:rPr lang="de-DE" sz="2400" dirty="0"/>
              <a:t>Bei Team-Entwicklung sind sie Pflicht</a:t>
            </a:r>
          </a:p>
          <a:p>
            <a:r>
              <a:rPr lang="de-DE" sz="2400" dirty="0"/>
              <a:t>Funktionstest als Teil einer Release-Pipeline für PowerShell-Module</a:t>
            </a:r>
          </a:p>
          <a:p>
            <a:r>
              <a:rPr lang="de-DE" sz="2400" dirty="0"/>
              <a:t>Pester ist das Standardtestingtool für PowerShell und genial (auf Versionsnummer achten)</a:t>
            </a:r>
          </a:p>
          <a:p>
            <a:r>
              <a:rPr lang="de-DE" sz="2400" dirty="0"/>
              <a:t>„The Pester Book“ von Adam Bertram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7544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Übungen zum Thema </a:t>
            </a:r>
            <a:r>
              <a:rPr lang="de-DE" sz="2800" dirty="0" err="1" smtClean="0"/>
              <a:t>Pester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Autor der </a:t>
            </a:r>
            <a:r>
              <a:rPr lang="de-DE" sz="2400" dirty="0" smtClean="0"/>
              <a:t>Passwort-</a:t>
            </a:r>
            <a:r>
              <a:rPr lang="de-DE" sz="2400" dirty="0" err="1" smtClean="0"/>
              <a:t>Function</a:t>
            </a:r>
            <a:r>
              <a:rPr lang="de-DE" sz="2400" dirty="0" smtClean="0"/>
              <a:t> </a:t>
            </a:r>
            <a:r>
              <a:rPr lang="de-DE" sz="2400" dirty="0"/>
              <a:t>erhält den Auftrag, dass die Passwortlänge 8 Zeichen sein muss und das erste Zeichen ein Sonderzeichen (z.B. !) sein muss</a:t>
            </a:r>
          </a:p>
          <a:p>
            <a:r>
              <a:rPr lang="de-DE" sz="2400" b="1" dirty="0"/>
              <a:t>Übung Nr. 1</a:t>
            </a:r>
            <a:r>
              <a:rPr lang="de-DE" sz="2400" dirty="0"/>
              <a:t>: Wie muss die Function angepasst werden?</a:t>
            </a:r>
          </a:p>
          <a:p>
            <a:r>
              <a:rPr lang="de-DE" sz="2400" b="1" dirty="0"/>
              <a:t>Übung Nr. 2</a:t>
            </a:r>
            <a:r>
              <a:rPr lang="de-DE" sz="2400" dirty="0"/>
              <a:t>: Wie muss der Test angepasst werden?</a:t>
            </a:r>
          </a:p>
          <a:p>
            <a:r>
              <a:rPr lang="de-DE" sz="2400" b="1" dirty="0"/>
              <a:t>Übung Nr. 3</a:t>
            </a:r>
            <a:r>
              <a:rPr lang="de-DE" sz="2400" dirty="0"/>
              <a:t>: Ein weiterer Test soll prüfen, ob das erste Zeichen des Passworts ein Sonderzeichen ist</a:t>
            </a:r>
          </a:p>
          <a:p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7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Was noch zu sagen wäre…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Weitere Informationen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243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30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Know-how zur </a:t>
            </a:r>
            <a:r>
              <a:rPr lang="de-DE" sz="2800" dirty="0" err="1"/>
              <a:t>PowerShell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Die offizielle Microsoft-Dokumentation unter docs.microsoft.com/powershell</a:t>
            </a:r>
          </a:p>
          <a:p>
            <a:r>
              <a:rPr lang="de-DE" sz="2400" dirty="0" err="1" smtClean="0"/>
              <a:t>PowerShell</a:t>
            </a:r>
            <a:r>
              <a:rPr lang="de-DE" sz="2400" dirty="0" smtClean="0"/>
              <a:t> </a:t>
            </a:r>
            <a:r>
              <a:rPr lang="de-DE" sz="2400" dirty="0"/>
              <a:t>Gallery</a:t>
            </a:r>
          </a:p>
          <a:p>
            <a:r>
              <a:rPr lang="de-DE" sz="2400" dirty="0"/>
              <a:t>Immer noch ein Klassiker: PowerShell Cookbook von Lee Holmes und PowerShell in Action von Bruce Payette</a:t>
            </a:r>
          </a:p>
          <a:p>
            <a:r>
              <a:rPr lang="de-DE" sz="2400" dirty="0" smtClean="0"/>
              <a:t>Seit kurzem </a:t>
            </a:r>
            <a:r>
              <a:rPr lang="de-DE" sz="2400" dirty="0" err="1" smtClean="0"/>
              <a:t>CoPilot&amp;Co</a:t>
            </a:r>
            <a:r>
              <a:rPr lang="de-DE" sz="2400" dirty="0" smtClean="0"/>
              <a:t> – hier werden alle Fragen beantwortet</a:t>
            </a:r>
            <a:r>
              <a:rPr lang="de-DE" sz="2400" dirty="0" smtClean="0">
                <a:sym typeface="Wingdings" panose="05000000000000000000" pitchFamily="2" charset="2"/>
              </a:rPr>
              <a:t></a:t>
            </a:r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862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Zum Schluss…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Ich hoffe, dass Ihnen/Dir die Schulung etwas gebracht hat</a:t>
            </a:r>
          </a:p>
          <a:p>
            <a:r>
              <a:rPr lang="de-DE" sz="2400" dirty="0"/>
              <a:t>Wenn noch Fragen sind, einfach eine Mail an </a:t>
            </a:r>
            <a:r>
              <a:rPr lang="de-DE" sz="2400" dirty="0">
                <a:hlinkClick r:id="rId2"/>
              </a:rPr>
              <a:t>pm@activetraining.de</a:t>
            </a:r>
            <a:endParaRPr lang="de-DE" sz="2400" dirty="0"/>
          </a:p>
          <a:p>
            <a:r>
              <a:rPr lang="de-DE" sz="2400" dirty="0"/>
              <a:t>Alle Beispiele gibt es im </a:t>
            </a:r>
            <a:r>
              <a:rPr lang="de-DE" sz="2400" dirty="0" err="1"/>
              <a:t>GitHub-Repo</a:t>
            </a:r>
            <a:r>
              <a:rPr lang="de-DE" sz="2400" dirty="0"/>
              <a:t> (Adresse steht auf eine der ersten Folien)</a:t>
            </a:r>
          </a:p>
          <a:p>
            <a:r>
              <a:rPr lang="de-DE" sz="2400" dirty="0"/>
              <a:t>Nette Abwechslung: Der </a:t>
            </a:r>
            <a:r>
              <a:rPr lang="de-DE" sz="2400" dirty="0" err="1"/>
              <a:t>PowerShell</a:t>
            </a:r>
            <a:r>
              <a:rPr lang="de-DE" sz="2400" dirty="0"/>
              <a:t> Comic</a:t>
            </a:r>
            <a:br>
              <a:rPr lang="de-DE" sz="2400" dirty="0"/>
            </a:br>
            <a:r>
              <a:rPr lang="de-DE" sz="2400" dirty="0"/>
              <a:t>https://</a:t>
            </a:r>
            <a:r>
              <a:rPr lang="de-DE" sz="2400" dirty="0" err="1"/>
              <a:t>learn.microsoft.com</a:t>
            </a:r>
            <a:r>
              <a:rPr lang="de-DE" sz="2400" dirty="0"/>
              <a:t>/de-de/</a:t>
            </a:r>
            <a:r>
              <a:rPr lang="de-DE" sz="2400" dirty="0" err="1"/>
              <a:t>powershell</a:t>
            </a:r>
            <a:r>
              <a:rPr lang="de-DE" sz="2400" dirty="0"/>
              <a:t>/</a:t>
            </a:r>
            <a:r>
              <a:rPr lang="de-DE" sz="2400" dirty="0" err="1"/>
              <a:t>scripting</a:t>
            </a:r>
            <a:r>
              <a:rPr lang="de-DE" sz="2400" dirty="0"/>
              <a:t>/</a:t>
            </a:r>
            <a:r>
              <a:rPr lang="de-DE" sz="2400" dirty="0" err="1"/>
              <a:t>community</a:t>
            </a:r>
            <a:r>
              <a:rPr lang="de-DE" sz="2400" dirty="0"/>
              <a:t>/digital-art</a:t>
            </a:r>
          </a:p>
          <a:p>
            <a:r>
              <a:rPr lang="de-DE" sz="2400" dirty="0"/>
              <a:t>Vielen Dank für Ihre/Deine Teilnahme!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573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CoPilot</a:t>
            </a:r>
            <a:r>
              <a:rPr lang="de-DE" sz="2800" dirty="0" smtClean="0"/>
              <a:t>– für diese Schulung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Kann gerne verwendet werden (es gibt aber leider keine Schulungs-Accounts – ansonsten </a:t>
            </a:r>
            <a:r>
              <a:rPr lang="de-DE" sz="2800" dirty="0" err="1" smtClean="0"/>
              <a:t>ChatGPT</a:t>
            </a:r>
            <a:r>
              <a:rPr lang="de-DE" sz="2800" dirty="0" smtClean="0"/>
              <a:t>)</a:t>
            </a:r>
          </a:p>
          <a:p>
            <a:r>
              <a:rPr lang="de-DE" sz="2800" dirty="0" smtClean="0"/>
              <a:t>Per </a:t>
            </a:r>
            <a:r>
              <a:rPr lang="de-DE" sz="2800" dirty="0" err="1" smtClean="0"/>
              <a:t>CoPilot</a:t>
            </a:r>
            <a:r>
              <a:rPr lang="de-DE" sz="2800" dirty="0" smtClean="0"/>
              <a:t> generierte Skripte sollten aber erklärt werden können</a:t>
            </a:r>
          </a:p>
          <a:p>
            <a:r>
              <a:rPr lang="de-DE" sz="2800" dirty="0" smtClean="0"/>
              <a:t>Beispiele für den Einsatz von </a:t>
            </a:r>
            <a:r>
              <a:rPr lang="de-DE" sz="2800" dirty="0" err="1" smtClean="0"/>
              <a:t>CoPilot</a:t>
            </a:r>
            <a:r>
              <a:rPr lang="de-DE" sz="2800" dirty="0" smtClean="0"/>
              <a:t>:</a:t>
            </a:r>
          </a:p>
          <a:p>
            <a:pPr lvl="1"/>
            <a:r>
              <a:rPr lang="de-DE" sz="2400" dirty="0" smtClean="0"/>
              <a:t>Erklär mir diesen Befehl/dieses Skript</a:t>
            </a:r>
          </a:p>
          <a:p>
            <a:pPr lvl="1"/>
            <a:r>
              <a:rPr lang="de-DE" sz="2400" dirty="0" smtClean="0"/>
              <a:t>Welche Fehler enthält dieses Skript?</a:t>
            </a:r>
          </a:p>
          <a:p>
            <a:pPr lvl="1"/>
            <a:r>
              <a:rPr lang="de-DE" sz="2400" dirty="0" smtClean="0"/>
              <a:t>Kann dieses Skript optimaler umgesetzt werden?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62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CoPilot</a:t>
            </a:r>
            <a:r>
              <a:rPr lang="de-DE" sz="2800" dirty="0" smtClean="0"/>
              <a:t> – mein Fazit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 smtClean="0"/>
              <a:t>CoPilot</a:t>
            </a:r>
            <a:r>
              <a:rPr lang="de-DE" dirty="0" smtClean="0"/>
              <a:t> spielt bereits jetzt eine wichtige Rolle</a:t>
            </a:r>
          </a:p>
          <a:p>
            <a:r>
              <a:rPr lang="de-DE" dirty="0" smtClean="0"/>
              <a:t>Echter „Produktivitätsverstärker“</a:t>
            </a:r>
          </a:p>
          <a:p>
            <a:r>
              <a:rPr lang="de-DE" dirty="0" smtClean="0"/>
              <a:t>Theoretisch muss man nicht mehr „</a:t>
            </a:r>
            <a:r>
              <a:rPr lang="de-DE" dirty="0" err="1" smtClean="0"/>
              <a:t>skripten</a:t>
            </a:r>
            <a:r>
              <a:rPr lang="de-DE" dirty="0" smtClean="0"/>
              <a:t>“ können</a:t>
            </a:r>
          </a:p>
          <a:p>
            <a:r>
              <a:rPr lang="de-DE" dirty="0" smtClean="0"/>
              <a:t>Für kleine Aufgaben/Anforderungen ideal</a:t>
            </a:r>
          </a:p>
          <a:p>
            <a:r>
              <a:rPr lang="de-DE" dirty="0" smtClean="0"/>
              <a:t>Für größere Anforderungen kann es einen Rahmen anlegen oder mehr</a:t>
            </a:r>
          </a:p>
          <a:p>
            <a:r>
              <a:rPr lang="de-DE" dirty="0" err="1" smtClean="0"/>
              <a:t>CoPilot</a:t>
            </a:r>
            <a:r>
              <a:rPr lang="de-DE" dirty="0" smtClean="0"/>
              <a:t> und andere KI-Tools werden unseren Arbeitsalltag verändern</a:t>
            </a:r>
          </a:p>
          <a:p>
            <a:r>
              <a:rPr lang="de-DE" dirty="0" smtClean="0"/>
              <a:t>Zu wissen, was geht und was nicht ist daher wichtig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258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2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ts val="0"/>
              </a:spcBef>
              <a:defRPr/>
            </a:pPr>
            <a:r>
              <a:rPr lang="de-DE" sz="2800" dirty="0"/>
              <a:t>Visual Studio Code als Alternative zu ISE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204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err="1" smtClean="0"/>
              <a:t>PowerShell</a:t>
            </a:r>
            <a:r>
              <a:rPr lang="de-DE" sz="2400" dirty="0" smtClean="0"/>
              <a:t> ISE – der aktuelle Stand</a:t>
            </a:r>
            <a:endParaRPr lang="de-DE" sz="2400" dirty="0"/>
          </a:p>
          <a:p>
            <a:r>
              <a:rPr lang="de-DE" sz="2400" dirty="0"/>
              <a:t>Vorteile von Visual Studio Code</a:t>
            </a:r>
          </a:p>
          <a:p>
            <a:r>
              <a:rPr lang="de-DE" sz="2400" dirty="0"/>
              <a:t>Wann sollte man Visual Code nicht verwenden?</a:t>
            </a:r>
          </a:p>
          <a:p>
            <a:r>
              <a:rPr lang="de-DE" sz="2400" dirty="0"/>
              <a:t>Kurze Einführung in Visual Studio Code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298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PowerShell</a:t>
            </a:r>
            <a:r>
              <a:rPr lang="de-DE" sz="2800" dirty="0" smtClean="0"/>
              <a:t> ISE – der aktuelle Stand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Windows PowerShell 5.1 und PowerShell ISE werden nicht </a:t>
            </a:r>
            <a:r>
              <a:rPr lang="de-DE" sz="2400" dirty="0" smtClean="0"/>
              <a:t>weiterentwickelt</a:t>
            </a:r>
          </a:p>
          <a:p>
            <a:r>
              <a:rPr lang="de-DE" sz="2400" dirty="0" smtClean="0"/>
              <a:t>ISE geht nicht mit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7</a:t>
            </a:r>
            <a:endParaRPr lang="de-DE" sz="2400" dirty="0"/>
          </a:p>
          <a:p>
            <a:r>
              <a:rPr lang="de-DE" sz="2400" dirty="0" smtClean="0"/>
              <a:t>Grundsätzlich spricht nichts </a:t>
            </a:r>
            <a:r>
              <a:rPr lang="de-DE" sz="2400" dirty="0"/>
              <a:t>dagegen, die ISE </a:t>
            </a:r>
            <a:r>
              <a:rPr lang="de-DE" sz="2400" dirty="0" smtClean="0"/>
              <a:t>für die Windows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weiter </a:t>
            </a:r>
            <a:r>
              <a:rPr lang="de-DE" sz="2400" dirty="0"/>
              <a:t>zu verwenden</a:t>
            </a:r>
          </a:p>
          <a:p>
            <a:r>
              <a:rPr lang="de-DE" sz="2400" dirty="0"/>
              <a:t>Guter Allround-Editor, mit dem man immer ans Ziel </a:t>
            </a:r>
            <a:r>
              <a:rPr lang="de-DE" sz="2400" dirty="0" smtClean="0"/>
              <a:t>kommt</a:t>
            </a:r>
          </a:p>
          <a:p>
            <a:r>
              <a:rPr lang="de-DE" sz="2400" dirty="0" smtClean="0"/>
              <a:t>Visual Studio +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Extension ist die Zukunft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323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 für Tag 2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957821"/>
              </p:ext>
            </p:extLst>
          </p:nvPr>
        </p:nvGraphicFramePr>
        <p:xfrm>
          <a:off x="683568" y="1736814"/>
          <a:ext cx="8208911" cy="1950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807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Lektion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Thema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6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aseline="0" dirty="0" err="1" smtClean="0"/>
                        <a:t>Functions</a:t>
                      </a:r>
                      <a:r>
                        <a:rPr lang="de-DE" sz="1400" baseline="0" dirty="0" smtClean="0"/>
                        <a:t> und </a:t>
                      </a:r>
                      <a:r>
                        <a:rPr lang="de-DE" sz="1400" baseline="0" dirty="0" err="1" smtClean="0"/>
                        <a:t>Advanced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Functions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7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Umgang</a:t>
                      </a:r>
                      <a:r>
                        <a:rPr lang="de-DE" sz="1400" baseline="0" dirty="0" smtClean="0"/>
                        <a:t> mit Modulen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8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smtClean="0"/>
                        <a:t>Arrays und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dirty="0" err="1" smtClean="0"/>
                        <a:t>Hashtables</a:t>
                      </a:r>
                      <a:endParaRPr lang="de-DE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Übungen für</a:t>
                      </a:r>
                      <a:r>
                        <a:rPr lang="de-DE" sz="1400" baseline="0" dirty="0"/>
                        <a:t> den 2. Tag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4353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Visual Studio Code im Überblick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Vielseitiger Allround-Editor für alle Plattformen</a:t>
            </a:r>
          </a:p>
          <a:p>
            <a:r>
              <a:rPr lang="de-DE" sz="2400" dirty="0"/>
              <a:t>Klassisches Open Source-Projekt</a:t>
            </a:r>
          </a:p>
          <a:p>
            <a:r>
              <a:rPr lang="de-DE" sz="2400" dirty="0"/>
              <a:t>Vorbilder sind VIM, Atom etc.</a:t>
            </a:r>
          </a:p>
          <a:p>
            <a:r>
              <a:rPr lang="de-DE" sz="2400" dirty="0" smtClean="0"/>
              <a:t>Modular</a:t>
            </a:r>
            <a:r>
              <a:rPr lang="de-DE" sz="2400" dirty="0"/>
              <a:t>, performant, sehr nah an den Wünschen der Anwender</a:t>
            </a:r>
          </a:p>
          <a:p>
            <a:r>
              <a:rPr lang="de-DE" sz="2400" dirty="0"/>
              <a:t>Wird von Microsoft </a:t>
            </a:r>
            <a:r>
              <a:rPr lang="de-DE" sz="2400" dirty="0" smtClean="0"/>
              <a:t>in Zürich entwickelt unter der Leitung von Erich Gamma</a:t>
            </a:r>
            <a:endParaRPr lang="de-DE" sz="2400" dirty="0"/>
          </a:p>
          <a:p>
            <a:r>
              <a:rPr lang="de-DE" sz="2400" dirty="0" smtClean="0"/>
              <a:t>Nicht </a:t>
            </a:r>
            <a:r>
              <a:rPr lang="de-DE" sz="2400" dirty="0"/>
              <a:t>zu verwechseln mit </a:t>
            </a:r>
            <a:r>
              <a:rPr lang="de-DE" sz="2400" dirty="0" smtClean="0"/>
              <a:t>Visual </a:t>
            </a:r>
            <a:r>
              <a:rPr lang="de-DE" sz="2400" dirty="0"/>
              <a:t>Studio, das es nur für Windows gibt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69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Visual Studio Code und PowerShell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/>
          <a:lstStyle/>
          <a:p>
            <a:r>
              <a:rPr lang="de-DE" sz="2400" dirty="0"/>
              <a:t>Die PowerShell Extension macht aus Visual Studio Code eine </a:t>
            </a:r>
            <a:r>
              <a:rPr lang="de-DE" sz="2400" dirty="0" smtClean="0"/>
              <a:t>hervorragende Scripting-Entwicklungsumgebung</a:t>
            </a:r>
            <a:endParaRPr lang="de-DE" sz="2400" dirty="0"/>
          </a:p>
          <a:p>
            <a:r>
              <a:rPr lang="de-DE" sz="2400" dirty="0"/>
              <a:t>Klare </a:t>
            </a:r>
            <a:r>
              <a:rPr lang="de-DE" sz="2400" dirty="0" smtClean="0"/>
              <a:t>Optik, reaktionsschneller Editor</a:t>
            </a:r>
            <a:endParaRPr lang="de-DE" sz="2400" dirty="0"/>
          </a:p>
          <a:p>
            <a:r>
              <a:rPr lang="de-DE" sz="2400" dirty="0" smtClean="0"/>
              <a:t>Komfortabler </a:t>
            </a:r>
            <a:r>
              <a:rPr lang="de-DE" sz="2400" dirty="0"/>
              <a:t>Debugger </a:t>
            </a:r>
            <a:r>
              <a:rPr lang="de-DE" sz="2400" dirty="0" smtClean="0"/>
              <a:t>mit viel Komfort (</a:t>
            </a:r>
            <a:r>
              <a:rPr lang="de-DE" sz="2400" dirty="0" err="1" smtClean="0"/>
              <a:t>u.a</a:t>
            </a:r>
            <a:r>
              <a:rPr lang="de-DE" sz="2400" dirty="0" smtClean="0"/>
              <a:t> Variablenanzeige)</a:t>
            </a:r>
            <a:endParaRPr lang="de-DE" sz="2400" dirty="0"/>
          </a:p>
          <a:p>
            <a:r>
              <a:rPr lang="de-DE" sz="2400" dirty="0"/>
              <a:t>Zahlreiche Eingabehilfen </a:t>
            </a:r>
            <a:r>
              <a:rPr lang="de-DE" sz="2400" dirty="0" smtClean="0"/>
              <a:t>dank integriertem </a:t>
            </a:r>
            <a:r>
              <a:rPr lang="de-DE" sz="2400" dirty="0" err="1" smtClean="0"/>
              <a:t>PSScriptAnalyzer</a:t>
            </a:r>
            <a:endParaRPr lang="de-DE" sz="2400" dirty="0" smtClean="0"/>
          </a:p>
          <a:p>
            <a:r>
              <a:rPr lang="de-DE" sz="2400" dirty="0"/>
              <a:t>Das </a:t>
            </a:r>
            <a:r>
              <a:rPr lang="de-DE" sz="2400" dirty="0" err="1"/>
              <a:t>Look&amp;Feel</a:t>
            </a:r>
            <a:r>
              <a:rPr lang="de-DE" sz="2400" dirty="0"/>
              <a:t> inkl. </a:t>
            </a:r>
            <a:r>
              <a:rPr lang="de-DE" sz="2400" dirty="0" err="1"/>
              <a:t>Tastaturshortcuts</a:t>
            </a:r>
            <a:r>
              <a:rPr lang="de-DE" sz="2400" dirty="0"/>
              <a:t> der ISE gibt es auch für VS Code</a:t>
            </a:r>
          </a:p>
          <a:p>
            <a:r>
              <a:rPr lang="de-DE" sz="2400" dirty="0" smtClean="0"/>
              <a:t>Die </a:t>
            </a:r>
            <a:r>
              <a:rPr lang="de-DE" sz="2400" dirty="0"/>
              <a:t>PowerShell Extension wird laufend weiterentwickelt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4748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60648"/>
            <a:ext cx="8153400" cy="818677"/>
          </a:xfrm>
        </p:spPr>
        <p:txBody>
          <a:bodyPr/>
          <a:lstStyle/>
          <a:p>
            <a:r>
              <a:rPr lang="de-DE" sz="2800" dirty="0" smtClean="0"/>
              <a:t>Visual Studio Code einrichten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6" name="Ellipse 5"/>
          <p:cNvSpPr/>
          <p:nvPr/>
        </p:nvSpPr>
        <p:spPr>
          <a:xfrm>
            <a:off x="609600" y="2060848"/>
            <a:ext cx="578024" cy="504056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403648" y="2060848"/>
            <a:ext cx="4147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Visual Studio Code installieren</a:t>
            </a:r>
            <a:endParaRPr lang="de-DE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Ellipse 7"/>
          <p:cNvSpPr/>
          <p:nvPr/>
        </p:nvSpPr>
        <p:spPr>
          <a:xfrm>
            <a:off x="609600" y="2907321"/>
            <a:ext cx="578024" cy="504056"/>
          </a:xfrm>
          <a:prstGeom prst="ellipse">
            <a:avLst/>
          </a:prstGeom>
          <a:solidFill>
            <a:srgbClr val="3BFF2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403648" y="2907321"/>
            <a:ext cx="4543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PowerShell</a:t>
            </a:r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Extension installieren</a:t>
            </a:r>
            <a:endParaRPr lang="de-DE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Ellipse 9"/>
          <p:cNvSpPr/>
          <p:nvPr/>
        </p:nvSpPr>
        <p:spPr>
          <a:xfrm>
            <a:off x="582115" y="3772305"/>
            <a:ext cx="578024" cy="504056"/>
          </a:xfrm>
          <a:prstGeom prst="ellipse">
            <a:avLst/>
          </a:prstGeom>
          <a:solidFill>
            <a:srgbClr val="FFC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1376163" y="3772305"/>
            <a:ext cx="3813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Git</a:t>
            </a:r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de-DE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for</a:t>
            </a:r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Windows installieren</a:t>
            </a:r>
            <a:endParaRPr lang="de-DE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2" name="Ellipse 11"/>
          <p:cNvSpPr/>
          <p:nvPr/>
        </p:nvSpPr>
        <p:spPr>
          <a:xfrm>
            <a:off x="582115" y="4744722"/>
            <a:ext cx="578024" cy="504056"/>
          </a:xfrm>
          <a:prstGeom prst="ellipse">
            <a:avLst/>
          </a:prstGeom>
          <a:solidFill>
            <a:srgbClr val="7030A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1376163" y="4744722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PoshKurs</a:t>
            </a:r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de-DE" b="1" dirty="0" err="1" smtClean="0">
                <a:latin typeface="Verdana" panose="020B0604030504040204" pitchFamily="34" charset="0"/>
                <a:ea typeface="Verdana" panose="020B0604030504040204" pitchFamily="34" charset="0"/>
              </a:rPr>
              <a:t>Repo</a:t>
            </a:r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 öffnen</a:t>
            </a:r>
            <a:endParaRPr lang="de-DE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591475" y="5600301"/>
            <a:ext cx="578024" cy="504056"/>
          </a:xfrm>
          <a:prstGeom prst="ellipse">
            <a:avLst/>
          </a:prstGeom>
          <a:solidFill>
            <a:srgbClr val="C0000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5" name="Textfeld 14"/>
          <p:cNvSpPr txBox="1"/>
          <p:nvPr/>
        </p:nvSpPr>
        <p:spPr>
          <a:xfrm>
            <a:off x="1385523" y="5600301"/>
            <a:ext cx="3959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latin typeface="Verdana" panose="020B0604030504040204" pitchFamily="34" charset="0"/>
                <a:ea typeface="Verdana" panose="020B0604030504040204" pitchFamily="34" charset="0"/>
              </a:rPr>
              <a:t>Skripte ausführen/debuggen</a:t>
            </a:r>
            <a:endParaRPr lang="de-DE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699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Kurze Einführung in Visual Studio Code (1)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Vieles ist </a:t>
            </a:r>
            <a:r>
              <a:rPr lang="de-DE" sz="2400" dirty="0" smtClean="0"/>
              <a:t>selbsterklärend, aber nicht alles</a:t>
            </a:r>
            <a:endParaRPr lang="de-DE" sz="2400" dirty="0"/>
          </a:p>
          <a:p>
            <a:r>
              <a:rPr lang="de-DE" sz="2400" dirty="0"/>
              <a:t>Zuerst muss die </a:t>
            </a:r>
            <a:r>
              <a:rPr lang="de-DE" sz="2400" dirty="0" err="1"/>
              <a:t>PowerShell</a:t>
            </a:r>
            <a:r>
              <a:rPr lang="de-DE" sz="2400" dirty="0"/>
              <a:t> Extension installiert werden</a:t>
            </a:r>
          </a:p>
          <a:p>
            <a:r>
              <a:rPr lang="de-DE" sz="2400" b="1" dirty="0"/>
              <a:t>Wichtig</a:t>
            </a:r>
            <a:r>
              <a:rPr lang="de-DE" sz="2400" dirty="0"/>
              <a:t>: Damit etwas „passiert“, muss eine Ps1-Datei gespeichert werden</a:t>
            </a:r>
          </a:p>
          <a:p>
            <a:r>
              <a:rPr lang="de-DE" sz="2400" dirty="0" smtClean="0"/>
              <a:t>Empfehlung</a:t>
            </a:r>
            <a:r>
              <a:rPr lang="de-DE" sz="2400" dirty="0"/>
              <a:t>: Zuerst das Verzeichnis öffnen, in dem die Ps1-Datei gespeichert werden soll bzw. in dem sich bereits </a:t>
            </a:r>
            <a:r>
              <a:rPr lang="de-DE" sz="2400" dirty="0" smtClean="0"/>
              <a:t>Ps1-Dateien </a:t>
            </a:r>
            <a:r>
              <a:rPr lang="de-DE" sz="2400" dirty="0"/>
              <a:t>befinden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122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Visual Studio Code kennenlernen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Meine Empfehlung – etwas Zeit nehmen, um sich mit </a:t>
            </a:r>
            <a:r>
              <a:rPr lang="de-DE" sz="2400" dirty="0"/>
              <a:t>den wichtigsten Einstellungen vertraut </a:t>
            </a:r>
            <a:r>
              <a:rPr lang="de-DE" sz="2400" dirty="0" smtClean="0"/>
              <a:t>zu machen</a:t>
            </a:r>
          </a:p>
          <a:p>
            <a:r>
              <a:rPr lang="de-DE" sz="2400" dirty="0" smtClean="0"/>
              <a:t>Layout </a:t>
            </a:r>
            <a:r>
              <a:rPr lang="de-DE" sz="2400" dirty="0"/>
              <a:t>und Schriftart auswählen</a:t>
            </a:r>
          </a:p>
          <a:p>
            <a:r>
              <a:rPr lang="de-DE" sz="2400" dirty="0"/>
              <a:t>Aktionsleiste am linken Rand kennenlernen</a:t>
            </a:r>
          </a:p>
          <a:p>
            <a:r>
              <a:rPr lang="de-DE" sz="2400" dirty="0"/>
              <a:t>Verzeichnis mit den Übungsbeispielen öffnen und einzelne Skripte </a:t>
            </a:r>
            <a:r>
              <a:rPr lang="de-DE" sz="2400" dirty="0" smtClean="0"/>
              <a:t>ausführen</a:t>
            </a:r>
          </a:p>
          <a:p>
            <a:r>
              <a:rPr lang="de-DE" sz="2400" dirty="0" smtClean="0"/>
              <a:t>Debugger ausprobieren</a:t>
            </a:r>
          </a:p>
          <a:p>
            <a:r>
              <a:rPr lang="de-DE" sz="2400" dirty="0" err="1" smtClean="0"/>
              <a:t>PowerShell</a:t>
            </a:r>
            <a:r>
              <a:rPr lang="de-DE" sz="2400" dirty="0" smtClean="0"/>
              <a:t>-Session beenden und neu starten</a:t>
            </a:r>
          </a:p>
          <a:p>
            <a:r>
              <a:rPr lang="de-DE" sz="2400" dirty="0" smtClean="0"/>
              <a:t>Repository (z.B. </a:t>
            </a:r>
            <a:r>
              <a:rPr lang="de-DE" sz="2400" dirty="0" err="1" smtClean="0"/>
              <a:t>GitHub</a:t>
            </a:r>
            <a:r>
              <a:rPr lang="de-DE" sz="2400" dirty="0" smtClean="0"/>
              <a:t>) direkt öffnen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81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Skripte ausführen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591014" y="1672208"/>
            <a:ext cx="8153400" cy="4495800"/>
          </a:xfrm>
        </p:spPr>
        <p:txBody>
          <a:bodyPr>
            <a:noAutofit/>
          </a:bodyPr>
          <a:lstStyle/>
          <a:p>
            <a:r>
              <a:rPr lang="de-DE" sz="2400" dirty="0" smtClean="0"/>
              <a:t>Wie üblich über F5</a:t>
            </a:r>
          </a:p>
          <a:p>
            <a:r>
              <a:rPr lang="de-DE" sz="2400" dirty="0" smtClean="0"/>
              <a:t>Die aktuelle Zeile bzw. ein markierter Bereich werden über F8 ausgeführt</a:t>
            </a:r>
          </a:p>
          <a:p>
            <a:r>
              <a:rPr lang="de-DE" sz="2400" dirty="0" smtClean="0"/>
              <a:t>Haltepunkte umschalten per F9 usw. (alles wie in der ISE)</a:t>
            </a:r>
          </a:p>
          <a:p>
            <a:r>
              <a:rPr lang="de-DE" sz="2400" dirty="0" smtClean="0"/>
              <a:t>Auf den Debugger umschalten per F6</a:t>
            </a:r>
          </a:p>
          <a:p>
            <a:r>
              <a:rPr lang="de-DE" sz="2400" dirty="0" smtClean="0"/>
              <a:t>Anlegen einer </a:t>
            </a:r>
            <a:r>
              <a:rPr lang="de-DE" sz="2400" dirty="0" err="1" smtClean="0"/>
              <a:t>launch.json</a:t>
            </a:r>
            <a:r>
              <a:rPr lang="de-DE" sz="2400" dirty="0" smtClean="0"/>
              <a:t>-Datei (u.a. für die Befehlszeilenargumente)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4509120"/>
            <a:ext cx="3143250" cy="1552575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6725896" y="5085184"/>
            <a:ext cx="1381604" cy="50405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819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Rolle der Einstellungen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de-DE" sz="2400" b="1" dirty="0" err="1"/>
              <a:t>Settings.json</a:t>
            </a:r>
            <a:r>
              <a:rPr lang="de-DE" sz="2400" dirty="0"/>
              <a:t> für die Einstellungen zu VS Code und seinen Erweiterungen</a:t>
            </a:r>
          </a:p>
          <a:p>
            <a:pPr lvl="1"/>
            <a:r>
              <a:rPr lang="de-DE" sz="2000" dirty="0"/>
              <a:t>Einstellungen pro Benutzer/Arbeitsbereich</a:t>
            </a:r>
          </a:p>
          <a:p>
            <a:pPr lvl="1"/>
            <a:r>
              <a:rPr lang="de-DE" sz="2000" dirty="0"/>
              <a:t>Aufruf über </a:t>
            </a:r>
            <a:r>
              <a:rPr lang="de-DE" sz="2000" dirty="0" err="1"/>
              <a:t>Datei|Einstellungen</a:t>
            </a:r>
            <a:endParaRPr lang="de-DE" sz="2000" dirty="0"/>
          </a:p>
          <a:p>
            <a:pPr lvl="1"/>
            <a:r>
              <a:rPr lang="de-DE" sz="2000" dirty="0"/>
              <a:t>Einstellungen per Default über die GUI oder direkt in </a:t>
            </a:r>
            <a:r>
              <a:rPr lang="de-DE" sz="2000" dirty="0" err="1"/>
              <a:t>Settings.json</a:t>
            </a:r>
            <a:endParaRPr lang="de-DE" sz="2000" dirty="0"/>
          </a:p>
          <a:p>
            <a:r>
              <a:rPr lang="de-DE" sz="2400" b="1" dirty="0" err="1"/>
              <a:t>Launch.json</a:t>
            </a:r>
            <a:r>
              <a:rPr lang="de-DE" sz="2400" dirty="0"/>
              <a:t> ist optional</a:t>
            </a:r>
          </a:p>
          <a:p>
            <a:pPr lvl="1"/>
            <a:r>
              <a:rPr lang="de-DE" sz="2000" dirty="0"/>
              <a:t>Legt fest, was nach dem Drücken von </a:t>
            </a:r>
            <a:r>
              <a:rPr lang="de-DE" sz="2000" dirty="0" smtClean="0"/>
              <a:t>F5 </a:t>
            </a:r>
            <a:r>
              <a:rPr lang="de-DE" sz="2000" dirty="0"/>
              <a:t>passiert</a:t>
            </a:r>
          </a:p>
          <a:p>
            <a:pPr lvl="1"/>
            <a:r>
              <a:rPr lang="de-DE" sz="2000" dirty="0"/>
              <a:t>Wird u.a. für Befehlszeilenargumente benötigt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553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Skripte per </a:t>
            </a:r>
            <a:r>
              <a:rPr lang="de-DE" sz="2800" dirty="0" err="1"/>
              <a:t>PowerShell</a:t>
            </a:r>
            <a:r>
              <a:rPr lang="de-DE" sz="2800" dirty="0"/>
              <a:t> 7 ausführen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Eventuell ist die </a:t>
            </a:r>
            <a:r>
              <a:rPr lang="de-DE" sz="2400" dirty="0"/>
              <a:t>Windows </a:t>
            </a:r>
            <a:r>
              <a:rPr lang="de-DE" sz="2400" dirty="0" err="1"/>
              <a:t>PowerShell</a:t>
            </a:r>
            <a:r>
              <a:rPr lang="de-DE" sz="2400" dirty="0"/>
              <a:t> als Default-Shell eingestellt</a:t>
            </a:r>
          </a:p>
          <a:p>
            <a:r>
              <a:rPr lang="de-DE" sz="2400" dirty="0"/>
              <a:t>Es spielt keine Rolle, welche </a:t>
            </a:r>
            <a:r>
              <a:rPr lang="de-DE" sz="2400" dirty="0" err="1"/>
              <a:t>PowerShell</a:t>
            </a:r>
            <a:r>
              <a:rPr lang="de-DE" sz="2400" dirty="0"/>
              <a:t> im Terminalfenster ausgewählt wurde</a:t>
            </a:r>
          </a:p>
          <a:p>
            <a:r>
              <a:rPr lang="de-DE" sz="2400" dirty="0"/>
              <a:t>Änderung in Einstellungen </a:t>
            </a:r>
            <a:r>
              <a:rPr lang="de-DE" sz="2400" dirty="0" smtClean="0"/>
              <a:t>(bzw</a:t>
            </a:r>
            <a:r>
              <a:rPr lang="de-DE" sz="2400" dirty="0"/>
              <a:t>. </a:t>
            </a:r>
            <a:r>
              <a:rPr lang="de-DE" sz="2400" dirty="0" err="1" smtClean="0"/>
              <a:t>Settings.json</a:t>
            </a:r>
            <a:r>
              <a:rPr lang="de-DE" sz="2400" dirty="0" smtClean="0"/>
              <a:t>)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971600" y="5061199"/>
            <a:ext cx="5400600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powershell.powerShellAdditionalExePaths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exePath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"C:\\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Files\\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\\7\\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pwsh.exe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",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versionName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7.x"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},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3717032"/>
            <a:ext cx="4968552" cy="981567"/>
          </a:xfrm>
          <a:prstGeom prst="rect">
            <a:avLst/>
          </a:prstGeom>
        </p:spPr>
      </p:pic>
      <p:sp>
        <p:nvSpPr>
          <p:cNvPr id="7" name="Pfeil nach unten 6"/>
          <p:cNvSpPr/>
          <p:nvPr/>
        </p:nvSpPr>
        <p:spPr>
          <a:xfrm>
            <a:off x="2987824" y="4728972"/>
            <a:ext cx="197768" cy="288032"/>
          </a:xfrm>
          <a:prstGeom prst="downArrow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/>
        </p:nvSpPr>
        <p:spPr>
          <a:xfrm>
            <a:off x="3275856" y="4725144"/>
            <a:ext cx="1986954" cy="27699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200" dirty="0"/>
              <a:t>z.B. am Ende von </a:t>
            </a:r>
            <a:r>
              <a:rPr lang="de-DE" sz="1200" dirty="0" err="1"/>
              <a:t>Settings.json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3491880" y="5877272"/>
            <a:ext cx="5400600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powershell.powerShellDefaultVersion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":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7.x",</a:t>
            </a:r>
          </a:p>
        </p:txBody>
      </p:sp>
      <p:sp>
        <p:nvSpPr>
          <p:cNvPr id="11" name="Plus 10"/>
          <p:cNvSpPr/>
          <p:nvPr/>
        </p:nvSpPr>
        <p:spPr>
          <a:xfrm>
            <a:off x="2915816" y="5878427"/>
            <a:ext cx="522312" cy="435145"/>
          </a:xfrm>
          <a:prstGeom prst="mathPlus">
            <a:avLst/>
          </a:prstGeom>
          <a:solidFill>
            <a:srgbClr val="FFC000"/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60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Visual </a:t>
            </a:r>
            <a:r>
              <a:rPr lang="de-DE" sz="2400" dirty="0"/>
              <a:t>Studio Code mit PowerShell Extension </a:t>
            </a:r>
            <a:r>
              <a:rPr lang="de-DE" sz="2400" dirty="0" smtClean="0"/>
              <a:t>bietet sowohl für „Anfänger“ als auch für erfahrene Anwender viel Komfort</a:t>
            </a:r>
          </a:p>
          <a:p>
            <a:r>
              <a:rPr lang="de-DE" sz="2400" dirty="0" smtClean="0"/>
              <a:t>Die </a:t>
            </a:r>
            <a:r>
              <a:rPr lang="de-DE" sz="2400" dirty="0"/>
              <a:t>große Stärken von VS Code sind der hervorragende Editor und die unzähligen </a:t>
            </a:r>
            <a:r>
              <a:rPr lang="de-DE" sz="2400" dirty="0" smtClean="0"/>
              <a:t>Erweiterungen</a:t>
            </a:r>
            <a:endParaRPr lang="de-DE" sz="2400" dirty="0"/>
          </a:p>
          <a:p>
            <a:r>
              <a:rPr lang="de-DE" sz="2400" dirty="0" smtClean="0"/>
              <a:t>Zu den vielen Extras gehören u.a</a:t>
            </a:r>
            <a:r>
              <a:rPr lang="de-DE" sz="2400" dirty="0"/>
              <a:t>. </a:t>
            </a:r>
            <a:r>
              <a:rPr lang="de-DE" sz="2400" dirty="0" smtClean="0"/>
              <a:t>ein direkter </a:t>
            </a:r>
            <a:r>
              <a:rPr lang="de-DE" sz="2400" dirty="0"/>
              <a:t>Zugang in das </a:t>
            </a:r>
            <a:r>
              <a:rPr lang="de-DE" sz="2400" dirty="0" err="1" smtClean="0"/>
              <a:t>Azure</a:t>
            </a:r>
            <a:r>
              <a:rPr lang="de-DE" sz="2400" dirty="0" smtClean="0"/>
              <a:t>-Portal, per SSH in das WSL oder andere Server-Umgebungen, die nahtlose Copilot-Integration</a:t>
            </a:r>
            <a:r>
              <a:rPr lang="de-DE" sz="2400" dirty="0"/>
              <a:t> </a:t>
            </a:r>
            <a:r>
              <a:rPr lang="de-DE" sz="2400" dirty="0" smtClean="0"/>
              <a:t>und vieles mehr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06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3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 smtClean="0"/>
              <a:t>PowerShell</a:t>
            </a:r>
            <a:r>
              <a:rPr lang="de-DE" sz="2800" dirty="0" smtClean="0"/>
              <a:t> 7.x im Überblick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39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321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 für Tag 3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645160"/>
              </p:ext>
            </p:extLst>
          </p:nvPr>
        </p:nvGraphicFramePr>
        <p:xfrm>
          <a:off x="683568" y="1700808"/>
          <a:ext cx="8208911" cy="23402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807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Lektion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Thema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9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smtClean="0"/>
                        <a:t>3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400" dirty="0" smtClean="0"/>
                        <a:t>Textdaten verarbeiten</a:t>
                      </a:r>
                    </a:p>
                  </a:txBody>
                  <a:tcPr/>
                </a:tc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10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PowerShell-Skripte</a:t>
                      </a:r>
                      <a:r>
                        <a:rPr lang="de-DE" sz="1400" baseline="0" dirty="0"/>
                        <a:t> debuggen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11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Regeln für gute </a:t>
                      </a:r>
                      <a:r>
                        <a:rPr lang="de-DE" sz="1400" dirty="0" smtClean="0"/>
                        <a:t>Skripte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12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Tipps für die Praxis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Übungen für den 3. Tag (optional)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2372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err="1" smtClean="0"/>
              <a:t>PowerShell</a:t>
            </a:r>
            <a:r>
              <a:rPr lang="de-DE" sz="2400" dirty="0" smtClean="0"/>
              <a:t> 7 versus Windows </a:t>
            </a:r>
            <a:r>
              <a:rPr lang="de-DE" sz="2400" dirty="0" err="1" smtClean="0"/>
              <a:t>PowerShell</a:t>
            </a:r>
            <a:endParaRPr lang="de-DE" sz="2400" dirty="0"/>
          </a:p>
          <a:p>
            <a:r>
              <a:rPr lang="de-DE" sz="2400" dirty="0" err="1"/>
              <a:t>PowerShell</a:t>
            </a:r>
            <a:r>
              <a:rPr lang="de-DE" sz="2400" dirty="0"/>
              <a:t> </a:t>
            </a:r>
            <a:r>
              <a:rPr lang="de-DE" sz="2400" dirty="0" smtClean="0"/>
              <a:t>unter </a:t>
            </a:r>
            <a:r>
              <a:rPr lang="de-DE" sz="2400" dirty="0" err="1"/>
              <a:t>Linux&amp;Co</a:t>
            </a:r>
            <a:endParaRPr lang="de-DE" sz="2400" dirty="0"/>
          </a:p>
          <a:p>
            <a:r>
              <a:rPr lang="de-DE" sz="2400" dirty="0" err="1"/>
              <a:t>Breaking</a:t>
            </a:r>
            <a:r>
              <a:rPr lang="de-DE" sz="2400" dirty="0"/>
              <a:t> </a:t>
            </a:r>
            <a:r>
              <a:rPr lang="de-DE" sz="2400" dirty="0" err="1"/>
              <a:t>Changes</a:t>
            </a:r>
            <a:endParaRPr lang="de-DE" sz="2400" dirty="0"/>
          </a:p>
          <a:p>
            <a:r>
              <a:rPr lang="de-DE" sz="2400" dirty="0"/>
              <a:t>Echte Parallelverarbeitung</a:t>
            </a:r>
          </a:p>
          <a:p>
            <a:r>
              <a:rPr lang="de-DE" sz="2400" dirty="0"/>
              <a:t>Umgang mit Null-Werten</a:t>
            </a:r>
          </a:p>
          <a:p>
            <a:r>
              <a:rPr lang="de-DE" sz="2400" dirty="0"/>
              <a:t>Automatische Background-Ausführung</a:t>
            </a:r>
          </a:p>
          <a:p>
            <a:r>
              <a:rPr lang="de-DE" sz="2400" dirty="0"/>
              <a:t>Weitere Neuerungen</a:t>
            </a:r>
          </a:p>
          <a:p>
            <a:r>
              <a:rPr lang="de-DE" sz="2400" dirty="0"/>
              <a:t>Wie bleibt man auf dem Laufenden?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955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495856" cy="990600"/>
          </a:xfrm>
        </p:spPr>
        <p:txBody>
          <a:bodyPr/>
          <a:lstStyle/>
          <a:p>
            <a:r>
              <a:rPr lang="de-DE" sz="2800" dirty="0" err="1"/>
              <a:t>PowerShell</a:t>
            </a:r>
            <a:r>
              <a:rPr lang="de-DE" sz="2800" dirty="0"/>
              <a:t> 7 versus Windows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(1)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sz="2400" dirty="0" err="1"/>
              <a:t>PowerShell</a:t>
            </a:r>
            <a:r>
              <a:rPr lang="de-DE" sz="2400" dirty="0"/>
              <a:t> basiert auf .Net (Core)/Windows </a:t>
            </a:r>
            <a:r>
              <a:rPr lang="de-DE" sz="2400" dirty="0" err="1"/>
              <a:t>PowerShell</a:t>
            </a:r>
            <a:r>
              <a:rPr lang="de-DE" sz="2400" dirty="0"/>
              <a:t> basiert auf dem .NET Framework</a:t>
            </a:r>
          </a:p>
          <a:p>
            <a:r>
              <a:rPr lang="de-DE" sz="2400" dirty="0" err="1" smtClean="0"/>
              <a:t>Cmdlets</a:t>
            </a:r>
            <a:r>
              <a:rPr lang="de-DE" sz="2400" dirty="0" smtClean="0"/>
              <a:t>/Module </a:t>
            </a:r>
            <a:r>
              <a:rPr lang="de-DE" sz="2400" dirty="0"/>
              <a:t>wurden entfernt, z.B. </a:t>
            </a:r>
            <a:r>
              <a:rPr lang="de-DE" sz="2400" b="1" dirty="0" err="1"/>
              <a:t>Get-Eventlog</a:t>
            </a:r>
            <a:r>
              <a:rPr lang="de-DE" sz="2400" dirty="0"/>
              <a:t> oder </a:t>
            </a:r>
            <a:r>
              <a:rPr lang="de-DE" sz="2400" b="1" dirty="0" err="1"/>
              <a:t>PSScheduledJob</a:t>
            </a:r>
            <a:endParaRPr lang="de-DE" sz="2400" b="1" dirty="0"/>
          </a:p>
          <a:p>
            <a:r>
              <a:rPr lang="de-DE" sz="2400" dirty="0" smtClean="0"/>
              <a:t>Keine Workflow-Funktionalität, keine Transaktionen</a:t>
            </a:r>
          </a:p>
          <a:p>
            <a:r>
              <a:rPr lang="de-DE" sz="2400" dirty="0" smtClean="0"/>
              <a:t>DSC ist nicht mehr Teil 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(separates Projekt)</a:t>
            </a:r>
          </a:p>
          <a:p>
            <a:r>
              <a:rPr lang="de-DE" sz="2400" dirty="0" smtClean="0"/>
              <a:t>Viele neue </a:t>
            </a:r>
            <a:r>
              <a:rPr lang="de-DE" sz="2400" dirty="0" err="1" smtClean="0"/>
              <a:t>Cmdlets</a:t>
            </a:r>
            <a:r>
              <a:rPr lang="de-DE" sz="2400" dirty="0"/>
              <a:t>, z.B. </a:t>
            </a:r>
            <a:r>
              <a:rPr lang="de-DE" sz="2400" b="1" dirty="0"/>
              <a:t>Remove-Service</a:t>
            </a:r>
            <a:r>
              <a:rPr lang="de-DE" sz="2400" dirty="0"/>
              <a:t>, </a:t>
            </a:r>
            <a:r>
              <a:rPr lang="de-DE" sz="2400" b="1" dirty="0" err="1"/>
              <a:t>Get-UpTime</a:t>
            </a:r>
            <a:r>
              <a:rPr lang="de-DE" sz="2400" dirty="0"/>
              <a:t>, </a:t>
            </a:r>
            <a:r>
              <a:rPr lang="de-DE" sz="2400" b="1" dirty="0"/>
              <a:t>Test-</a:t>
            </a:r>
            <a:r>
              <a:rPr lang="de-DE" sz="2400" b="1" dirty="0" err="1"/>
              <a:t>Json</a:t>
            </a:r>
            <a:r>
              <a:rPr lang="de-DE" sz="2400" dirty="0"/>
              <a:t> oder </a:t>
            </a:r>
            <a:r>
              <a:rPr lang="de-DE" sz="2400" b="1" dirty="0"/>
              <a:t>Remove-Alias</a:t>
            </a:r>
          </a:p>
          <a:p>
            <a:endParaRPr lang="de-DE" sz="26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597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423848" cy="990600"/>
          </a:xfrm>
        </p:spPr>
        <p:txBody>
          <a:bodyPr/>
          <a:lstStyle/>
          <a:p>
            <a:r>
              <a:rPr lang="de-DE" sz="2800" dirty="0" err="1"/>
              <a:t>PowerShell</a:t>
            </a:r>
            <a:r>
              <a:rPr lang="de-DE" sz="2800" dirty="0"/>
              <a:t> 7 versus Windows </a:t>
            </a:r>
            <a:r>
              <a:rPr lang="de-DE" sz="2800" dirty="0" err="1"/>
              <a:t>PowerShell</a:t>
            </a:r>
            <a:r>
              <a:rPr lang="de-DE" sz="2800" dirty="0"/>
              <a:t> </a:t>
            </a:r>
            <a:r>
              <a:rPr lang="de-DE" sz="2800" dirty="0" smtClean="0"/>
              <a:t>(2)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sz="2600" dirty="0" err="1" smtClean="0"/>
              <a:t>PowerShell</a:t>
            </a:r>
            <a:r>
              <a:rPr lang="de-DE" sz="2600" dirty="0" smtClean="0"/>
              <a:t> 7.x ist nur eine Anwendung</a:t>
            </a:r>
          </a:p>
          <a:p>
            <a:r>
              <a:rPr lang="de-DE" sz="2600" dirty="0" smtClean="0"/>
              <a:t>Parallelbetrieb mit Windows </a:t>
            </a:r>
            <a:r>
              <a:rPr lang="de-DE" sz="2600" dirty="0" err="1" smtClean="0"/>
              <a:t>PowerShell</a:t>
            </a:r>
            <a:r>
              <a:rPr lang="de-DE" sz="2600" dirty="0" smtClean="0"/>
              <a:t> ist kein Problem</a:t>
            </a:r>
          </a:p>
          <a:p>
            <a:pPr lvl="1"/>
            <a:r>
              <a:rPr lang="de-DE" sz="2300" dirty="0" smtClean="0"/>
              <a:t>Es gibt unterschiedliche (Modul-) Verzeichnisse</a:t>
            </a:r>
          </a:p>
          <a:p>
            <a:r>
              <a:rPr lang="de-DE" sz="2600" dirty="0" smtClean="0"/>
              <a:t>Installation z.B. im </a:t>
            </a:r>
            <a:r>
              <a:rPr lang="de-DE" sz="2600" dirty="0"/>
              <a:t>Programme-Verzeichnis, die Programmdatei </a:t>
            </a:r>
            <a:r>
              <a:rPr lang="de-DE" sz="2600" dirty="0" smtClean="0"/>
              <a:t>ist </a:t>
            </a:r>
            <a:r>
              <a:rPr lang="de-DE" sz="2600" i="1" dirty="0" err="1" smtClean="0"/>
              <a:t>Pwsh.exe</a:t>
            </a:r>
            <a:endParaRPr lang="de-DE" sz="2600" i="1" dirty="0"/>
          </a:p>
          <a:p>
            <a:r>
              <a:rPr lang="de-DE" sz="2600" dirty="0" smtClean="0"/>
              <a:t>Optionales Update </a:t>
            </a:r>
            <a:r>
              <a:rPr lang="de-DE" sz="2600" dirty="0"/>
              <a:t>über Windows Update</a:t>
            </a:r>
          </a:p>
          <a:p>
            <a:endParaRPr lang="de-DE" sz="26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2316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PowerShell</a:t>
            </a:r>
            <a:r>
              <a:rPr lang="de-DE" sz="2800" dirty="0"/>
              <a:t> unter </a:t>
            </a:r>
            <a:r>
              <a:rPr lang="de-DE" sz="2800" dirty="0" err="1"/>
              <a:t>Linux&amp;Co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836912"/>
          </a:xfrm>
        </p:spPr>
        <p:txBody>
          <a:bodyPr>
            <a:normAutofit/>
          </a:bodyPr>
          <a:lstStyle/>
          <a:p>
            <a:r>
              <a:rPr lang="de-DE" sz="2400" dirty="0"/>
              <a:t>100% identisch zur </a:t>
            </a:r>
            <a:r>
              <a:rPr lang="de-DE" sz="2400" dirty="0" err="1"/>
              <a:t>PowerShell</a:t>
            </a:r>
            <a:r>
              <a:rPr lang="de-DE" sz="2400" dirty="0"/>
              <a:t> unter Windows</a:t>
            </a:r>
          </a:p>
          <a:p>
            <a:r>
              <a:rPr lang="de-DE" sz="2400" dirty="0"/>
              <a:t>Es gibt zwangsläufig sehr viel weniger </a:t>
            </a:r>
            <a:r>
              <a:rPr lang="de-DE" sz="2400" dirty="0" err="1"/>
              <a:t>Cmdlets</a:t>
            </a:r>
            <a:r>
              <a:rPr lang="de-DE" sz="2400" dirty="0"/>
              <a:t> und Module</a:t>
            </a:r>
          </a:p>
          <a:p>
            <a:r>
              <a:rPr lang="de-DE" sz="2400" dirty="0"/>
              <a:t>&gt; 6.000 </a:t>
            </a:r>
            <a:r>
              <a:rPr lang="de-DE" sz="2400" dirty="0" err="1"/>
              <a:t>Commands</a:t>
            </a:r>
            <a:r>
              <a:rPr lang="de-DE" sz="2400" dirty="0"/>
              <a:t> bei </a:t>
            </a:r>
            <a:r>
              <a:rPr lang="de-DE" sz="2400" dirty="0" err="1"/>
              <a:t>PowerShell</a:t>
            </a:r>
            <a:r>
              <a:rPr lang="de-DE" sz="2400" dirty="0"/>
              <a:t> 7.26 unter Windows, 270 bei </a:t>
            </a:r>
            <a:r>
              <a:rPr lang="de-DE" sz="2400" dirty="0" err="1"/>
              <a:t>PowerShell</a:t>
            </a:r>
            <a:r>
              <a:rPr lang="de-DE" sz="2400" dirty="0"/>
              <a:t> 7.26 unter </a:t>
            </a:r>
            <a:r>
              <a:rPr lang="de-DE" sz="2400" dirty="0" err="1"/>
              <a:t>Linux&amp;Co</a:t>
            </a:r>
            <a:endParaRPr lang="de-DE" sz="2400" dirty="0"/>
          </a:p>
          <a:p>
            <a:r>
              <a:rPr lang="de-DE" sz="2400" dirty="0" smtClean="0"/>
              <a:t>251 Module </a:t>
            </a:r>
            <a:r>
              <a:rPr lang="de-DE" sz="2400" dirty="0"/>
              <a:t>unter Windows 10, 9 unter Ubuntu</a:t>
            </a:r>
          </a:p>
          <a:p>
            <a:r>
              <a:rPr lang="de-DE" sz="2400" dirty="0"/>
              <a:t>Gute Übersicht in der Microsoft-Dokumentation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3568" y="4468488"/>
            <a:ext cx="8136904" cy="64633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https://</a:t>
            </a:r>
            <a:r>
              <a:rPr lang="de-DE" dirty="0" err="1">
                <a:latin typeface="Consolas" panose="020B0609020204030204" pitchFamily="49" charset="0"/>
              </a:rPr>
              <a:t>docs.microsoft.com</a:t>
            </a:r>
            <a:r>
              <a:rPr lang="de-DE" dirty="0">
                <a:latin typeface="Consolas" panose="020B0609020204030204" pitchFamily="49" charset="0"/>
              </a:rPr>
              <a:t>/de-de/</a:t>
            </a:r>
            <a:r>
              <a:rPr lang="de-DE" dirty="0" err="1">
                <a:latin typeface="Consolas" panose="020B0609020204030204" pitchFamily="49" charset="0"/>
              </a:rPr>
              <a:t>powershell</a:t>
            </a:r>
            <a:r>
              <a:rPr lang="de-DE" dirty="0">
                <a:latin typeface="Consolas" panose="020B0609020204030204" pitchFamily="49" charset="0"/>
              </a:rPr>
              <a:t>/</a:t>
            </a:r>
            <a:br>
              <a:rPr lang="de-DE" dirty="0">
                <a:latin typeface="Consolas" panose="020B0609020204030204" pitchFamily="49" charset="0"/>
              </a:rPr>
            </a:br>
            <a:r>
              <a:rPr lang="de-DE" dirty="0" err="1">
                <a:latin typeface="Consolas" panose="020B0609020204030204" pitchFamily="49" charset="0"/>
              </a:rPr>
              <a:t>scripting</a:t>
            </a:r>
            <a:r>
              <a:rPr lang="de-DE" dirty="0">
                <a:latin typeface="Consolas" panose="020B0609020204030204" pitchFamily="49" charset="0"/>
              </a:rPr>
              <a:t>/</a:t>
            </a:r>
            <a:r>
              <a:rPr lang="de-DE" dirty="0" err="1">
                <a:latin typeface="Consolas" panose="020B0609020204030204" pitchFamily="49" charset="0"/>
              </a:rPr>
              <a:t>whats-new</a:t>
            </a:r>
            <a:r>
              <a:rPr lang="de-DE" dirty="0">
                <a:latin typeface="Consolas" panose="020B0609020204030204" pitchFamily="49" charset="0"/>
              </a:rPr>
              <a:t>/</a:t>
            </a:r>
            <a:r>
              <a:rPr lang="de-DE" dirty="0" err="1">
                <a:latin typeface="Consolas" panose="020B0609020204030204" pitchFamily="49" charset="0"/>
              </a:rPr>
              <a:t>unix</a:t>
            </a:r>
            <a:r>
              <a:rPr lang="de-DE" dirty="0">
                <a:latin typeface="Consolas" panose="020B0609020204030204" pitchFamily="49" charset="0"/>
              </a:rPr>
              <a:t>-support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1974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"</a:t>
            </a:r>
            <a:r>
              <a:rPr lang="de-DE" sz="2800" dirty="0" err="1" smtClean="0"/>
              <a:t>Breaking-Changes</a:t>
            </a:r>
            <a:r>
              <a:rPr lang="de-DE" sz="2800" dirty="0"/>
              <a:t>"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95739" y="1628800"/>
            <a:ext cx="7908709" cy="2122925"/>
          </a:xfrm>
        </p:spPr>
        <p:txBody>
          <a:bodyPr>
            <a:noAutofit/>
          </a:bodyPr>
          <a:lstStyle/>
          <a:p>
            <a:r>
              <a:rPr lang="de-DE" sz="2400" dirty="0"/>
              <a:t>Änderung erforderlich - der </a:t>
            </a:r>
            <a:r>
              <a:rPr lang="de-DE" sz="2400" b="1" dirty="0"/>
              <a:t>Encoding</a:t>
            </a:r>
            <a:r>
              <a:rPr lang="de-DE" sz="2400" dirty="0"/>
              <a:t>-Parameter von </a:t>
            </a:r>
            <a:r>
              <a:rPr lang="de-DE" sz="2400" b="1" dirty="0" err="1"/>
              <a:t>Get</a:t>
            </a:r>
            <a:r>
              <a:rPr lang="de-DE" sz="2400" b="1" dirty="0"/>
              <a:t>-Content</a:t>
            </a:r>
            <a:r>
              <a:rPr lang="de-DE" sz="2400" dirty="0"/>
              <a:t> kennt bei </a:t>
            </a:r>
            <a:r>
              <a:rPr lang="de-DE" sz="2400" dirty="0" err="1"/>
              <a:t>PowerShell</a:t>
            </a:r>
            <a:r>
              <a:rPr lang="de-DE" sz="2400" dirty="0"/>
              <a:t> den Wert "Byte" nicht mehr</a:t>
            </a:r>
          </a:p>
          <a:p>
            <a:r>
              <a:rPr lang="de-DE" sz="2400" dirty="0"/>
              <a:t>Keine Änderung erforderlich - bei </a:t>
            </a:r>
            <a:r>
              <a:rPr lang="de-DE" sz="2400" b="1" dirty="0"/>
              <a:t>Export-CSV </a:t>
            </a:r>
            <a:r>
              <a:rPr lang="de-DE" sz="2400" dirty="0"/>
              <a:t>ist der </a:t>
            </a:r>
            <a:r>
              <a:rPr lang="de-DE" sz="2400" b="1" dirty="0" err="1"/>
              <a:t>NoTypeInformation</a:t>
            </a:r>
            <a:r>
              <a:rPr lang="de-DE" sz="2400" dirty="0"/>
              <a:t>-Parameter optional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81469" y="4361457"/>
            <a:ext cx="318135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Windows </a:t>
            </a:r>
            <a:r>
              <a:rPr lang="de-DE" dirty="0" err="1"/>
              <a:t>PowerShell</a:t>
            </a:r>
            <a:r>
              <a:rPr lang="de-DE" dirty="0"/>
              <a:t> 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88097" y="4849415"/>
            <a:ext cx="6624736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Get-Content –Path .\Test.dat –Encoding Byte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881468" y="5340521"/>
            <a:ext cx="3181351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err="1"/>
              <a:t>PowerShell</a:t>
            </a:r>
            <a:r>
              <a:rPr lang="de-DE" dirty="0"/>
              <a:t> 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888097" y="5785519"/>
            <a:ext cx="6624736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Get-Content -Path .\Test.dat -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ReadCount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0 -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AsByteStream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15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  <p:bldP spid="1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Blick in die Doku lohnt sich…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180728"/>
          </a:xfrm>
        </p:spPr>
        <p:txBody>
          <a:bodyPr>
            <a:normAutofit/>
          </a:bodyPr>
          <a:lstStyle/>
          <a:p>
            <a:r>
              <a:rPr lang="de-DE" sz="2400" dirty="0"/>
              <a:t>Welches </a:t>
            </a:r>
            <a:r>
              <a:rPr lang="de-DE" sz="2400" dirty="0" err="1"/>
              <a:t>Cmdlet</a:t>
            </a:r>
            <a:r>
              <a:rPr lang="de-DE" sz="2400" dirty="0"/>
              <a:t>/Modul unter welcher Version verfügbar ist, ist übersichtlich dokumentiert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69737" y="2627039"/>
            <a:ext cx="80361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latin typeface="Consolas" panose="020B0609020204030204" pitchFamily="49" charset="0"/>
              </a:rPr>
              <a:t>https://</a:t>
            </a:r>
            <a:r>
              <a:rPr lang="de-DE" sz="1400" dirty="0" err="1">
                <a:latin typeface="Consolas" panose="020B0609020204030204" pitchFamily="49" charset="0"/>
              </a:rPr>
              <a:t>docs.microsoft.com</a:t>
            </a:r>
            <a:r>
              <a:rPr lang="de-DE" sz="1400" dirty="0">
                <a:latin typeface="Consolas" panose="020B0609020204030204" pitchFamily="49" charset="0"/>
              </a:rPr>
              <a:t>/de-de/</a:t>
            </a:r>
            <a:r>
              <a:rPr lang="de-DE" sz="1400" dirty="0" err="1">
                <a:latin typeface="Consolas" panose="020B0609020204030204" pitchFamily="49" charset="0"/>
              </a:rPr>
              <a:t>powershell</a:t>
            </a:r>
            <a:r>
              <a:rPr lang="de-DE" sz="1400" dirty="0">
                <a:latin typeface="Consolas" panose="020B0609020204030204" pitchFamily="49" charset="0"/>
              </a:rPr>
              <a:t>/</a:t>
            </a:r>
            <a:r>
              <a:rPr lang="de-DE" sz="1400" dirty="0" err="1">
                <a:latin typeface="Consolas" panose="020B0609020204030204" pitchFamily="49" charset="0"/>
              </a:rPr>
              <a:t>scripting</a:t>
            </a:r>
            <a:r>
              <a:rPr lang="de-DE" sz="1400" dirty="0">
                <a:latin typeface="Consolas" panose="020B0609020204030204" pitchFamily="49" charset="0"/>
              </a:rPr>
              <a:t>/</a:t>
            </a:r>
            <a:r>
              <a:rPr lang="de-DE" sz="1400" dirty="0" err="1">
                <a:latin typeface="Consolas" panose="020B0609020204030204" pitchFamily="49" charset="0"/>
              </a:rPr>
              <a:t>whats-new</a:t>
            </a:r>
            <a:r>
              <a:rPr lang="de-DE" sz="1400" dirty="0">
                <a:latin typeface="Consolas" panose="020B0609020204030204" pitchFamily="49" charset="0"/>
              </a:rPr>
              <a:t>/</a:t>
            </a:r>
            <a:r>
              <a:rPr lang="de-DE" sz="1400" dirty="0" err="1">
                <a:latin typeface="Consolas" panose="020B0609020204030204" pitchFamily="49" charset="0"/>
              </a:rPr>
              <a:t>cmdlet</a:t>
            </a:r>
            <a:r>
              <a:rPr lang="de-DE" sz="1400" dirty="0">
                <a:latin typeface="Consolas" panose="020B0609020204030204" pitchFamily="49" charset="0"/>
              </a:rPr>
              <a:t>-versions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3194306"/>
            <a:ext cx="6624736" cy="2368786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33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495856" cy="990600"/>
          </a:xfrm>
        </p:spPr>
        <p:txBody>
          <a:bodyPr/>
          <a:lstStyle/>
          <a:p>
            <a:r>
              <a:rPr lang="de-DE" sz="2800" dirty="0" smtClean="0"/>
              <a:t>Die wichtigsten Neuerungen bei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7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535566"/>
            <a:ext cx="8282879" cy="4269698"/>
          </a:xfrm>
        </p:spPr>
        <p:txBody>
          <a:bodyPr>
            <a:noAutofit/>
          </a:bodyPr>
          <a:lstStyle/>
          <a:p>
            <a:pPr marL="502920" indent="-457200">
              <a:buFont typeface="+mj-lt"/>
              <a:buAutoNum type="arabicPeriod"/>
            </a:pPr>
            <a:r>
              <a:rPr lang="de-DE" sz="2400" dirty="0" smtClean="0"/>
              <a:t>Parallelverarbeitung </a:t>
            </a:r>
            <a:r>
              <a:rPr lang="de-DE" sz="2400" dirty="0"/>
              <a:t>bei </a:t>
            </a:r>
            <a:r>
              <a:rPr lang="de-DE" sz="2400" b="1" dirty="0" err="1"/>
              <a:t>ForEach-Object</a:t>
            </a:r>
            <a:r>
              <a:rPr lang="de-DE" sz="2400" dirty="0"/>
              <a:t> durch den Parameter -Parallel</a:t>
            </a:r>
          </a:p>
          <a:p>
            <a:pPr marL="502920" indent="-457200">
              <a:buFont typeface="+mj-lt"/>
              <a:buAutoNum type="arabicPeriod"/>
            </a:pPr>
            <a:r>
              <a:rPr lang="de-DE" sz="2400" dirty="0"/>
              <a:t>Ternärer Operator ? und : (ersetzt in vielen Situationen einen </a:t>
            </a:r>
            <a:r>
              <a:rPr lang="de-DE" sz="2400" dirty="0" err="1"/>
              <a:t>if</a:t>
            </a:r>
            <a:r>
              <a:rPr lang="de-DE" sz="2400" dirty="0"/>
              <a:t>/</a:t>
            </a:r>
            <a:r>
              <a:rPr lang="de-DE" sz="2400" dirty="0" err="1"/>
              <a:t>else</a:t>
            </a:r>
            <a:r>
              <a:rPr lang="de-DE" sz="2400" dirty="0"/>
              <a:t>-Block)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Null-Member-Operatoren (z.B. ?? oder ${&lt;</a:t>
            </a:r>
            <a:r>
              <a:rPr lang="de-DE" sz="2400" dirty="0" err="1"/>
              <a:t>varName</a:t>
            </a:r>
            <a:r>
              <a:rPr lang="de-DE" sz="2400" dirty="0"/>
              <a:t>&gt;}?., vergleichbar mit C#)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Backgroundjobs per &amp; am Ende einer Befehlszeile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400" dirty="0"/>
              <a:t>Kürzere Fehlermeldungen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891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Parallelverarbeitung bei </a:t>
            </a:r>
            <a:r>
              <a:rPr lang="de-DE" sz="2800" dirty="0" err="1" smtClean="0"/>
              <a:t>ForEach-Object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/>
              <a:t>Neu</a:t>
            </a:r>
            <a:r>
              <a:rPr lang="de-DE" sz="2400" dirty="0"/>
              <a:t>: Parallel-Parameter </a:t>
            </a:r>
            <a:r>
              <a:rPr lang="de-DE" sz="2400" dirty="0" smtClean="0"/>
              <a:t>beim </a:t>
            </a:r>
            <a:r>
              <a:rPr lang="de-DE" sz="2400" dirty="0" err="1" smtClean="0"/>
              <a:t>ForEach-Object-Cmdlet</a:t>
            </a:r>
            <a:endParaRPr lang="de-DE" sz="2400" dirty="0"/>
          </a:p>
          <a:p>
            <a:r>
              <a:rPr lang="de-DE" sz="2400" b="1" dirty="0"/>
              <a:t>Wichtig</a:t>
            </a:r>
            <a:r>
              <a:rPr lang="de-DE" sz="2400" dirty="0"/>
              <a:t>: Nicht verwechseln mit –</a:t>
            </a:r>
            <a:r>
              <a:rPr lang="de-DE" sz="2400" dirty="0" err="1"/>
              <a:t>AsParallel</a:t>
            </a:r>
            <a:r>
              <a:rPr lang="de-DE" sz="2400" dirty="0"/>
              <a:t> beim </a:t>
            </a:r>
            <a:r>
              <a:rPr lang="de-DE" sz="2400" dirty="0" err="1"/>
              <a:t>ForEach</a:t>
            </a:r>
            <a:r>
              <a:rPr lang="de-DE" sz="2400" dirty="0"/>
              <a:t>-Befehl in einem Workflow</a:t>
            </a:r>
          </a:p>
          <a:p>
            <a:r>
              <a:rPr lang="de-DE" sz="2400" dirty="0" smtClean="0"/>
              <a:t>Parallelverarbeitung </a:t>
            </a:r>
            <a:r>
              <a:rPr lang="de-DE" sz="2400" dirty="0"/>
              <a:t>auf der Basis der bereits mit Version 2.0 eingeführten </a:t>
            </a:r>
            <a:r>
              <a:rPr lang="de-DE" sz="2400" dirty="0" err="1"/>
              <a:t>Runspaces</a:t>
            </a:r>
            <a:endParaRPr lang="de-DE" sz="2400" dirty="0"/>
          </a:p>
          <a:p>
            <a:r>
              <a:rPr lang="de-DE" sz="2400" dirty="0"/>
              <a:t>Daher die üblichen Einschränkungen was den Zugriff auf Variablen/</a:t>
            </a:r>
            <a:r>
              <a:rPr lang="de-DE" sz="2400" dirty="0" err="1"/>
              <a:t>Functions</a:t>
            </a:r>
            <a:r>
              <a:rPr lang="de-DE" sz="2400" dirty="0"/>
              <a:t> außerhalb des </a:t>
            </a:r>
            <a:r>
              <a:rPr lang="de-DE" sz="2400" dirty="0" err="1"/>
              <a:t>Scriptblocks</a:t>
            </a:r>
            <a:r>
              <a:rPr lang="de-DE" sz="2400" dirty="0"/>
              <a:t> betrifft</a:t>
            </a:r>
          </a:p>
          <a:p>
            <a:r>
              <a:rPr lang="de-DE" sz="2400" dirty="0"/>
              <a:t>Am besten ein </a:t>
            </a:r>
            <a:r>
              <a:rPr lang="de-DE" sz="2400" dirty="0" smtClean="0"/>
              <a:t>paar Beispiele…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962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Ternärer </a:t>
            </a:r>
            <a:r>
              <a:rPr lang="de-DE" sz="2800" dirty="0" smtClean="0"/>
              <a:t>Operator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Praktische Abkürzung für </a:t>
            </a:r>
            <a:r>
              <a:rPr lang="de-DE" sz="2400" dirty="0" err="1" smtClean="0"/>
              <a:t>if</a:t>
            </a:r>
            <a:r>
              <a:rPr lang="de-DE" sz="2400" dirty="0" smtClean="0"/>
              <a:t>/</a:t>
            </a:r>
            <a:r>
              <a:rPr lang="de-DE" sz="2400" dirty="0" err="1" smtClean="0"/>
              <a:t>else</a:t>
            </a:r>
            <a:r>
              <a:rPr lang="de-DE" sz="2400" dirty="0" smtClean="0"/>
              <a:t>, die überfällig war</a:t>
            </a:r>
          </a:p>
          <a:p>
            <a:r>
              <a:rPr lang="de-DE" sz="2400" dirty="0" smtClean="0"/>
              <a:t>Allgemein: &lt;Bedingung&gt; ? True-Part : </a:t>
            </a:r>
            <a:r>
              <a:rPr lang="de-DE" sz="2400" dirty="0" err="1" smtClean="0"/>
              <a:t>False</a:t>
            </a:r>
            <a:r>
              <a:rPr lang="de-DE" sz="2400" dirty="0" smtClean="0"/>
              <a:t>-Part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683568" y="2708920"/>
            <a:ext cx="8208912" cy="116955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WSLimit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200MB</a:t>
            </a: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Treshold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10</a:t>
            </a: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BigProcess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Get-Process | Where-Object 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WSLimit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$status = $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BigProcess.Count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gt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$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Treshold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? "</a:t>
            </a:r>
            <a:r>
              <a:rPr lang="en-US" sz="1400" dirty="0" err="1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Warnung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: "OK"</a:t>
            </a:r>
          </a:p>
          <a:p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031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Null-Operatoren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Umgang mit Null-Werten spielt in Skripten eine Rolle</a:t>
            </a:r>
          </a:p>
          <a:p>
            <a:r>
              <a:rPr lang="de-DE" sz="2400" dirty="0" smtClean="0"/>
              <a:t>Null-Abfragen </a:t>
            </a:r>
            <a:r>
              <a:rPr lang="de-DE" sz="2400" dirty="0"/>
              <a:t>und Fehler, die mit Null-Werten zu tun haben, werden vermieden</a:t>
            </a:r>
          </a:p>
          <a:p>
            <a:r>
              <a:rPr lang="de-DE" sz="2400" dirty="0"/>
              <a:t>„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coalesce</a:t>
            </a:r>
            <a:r>
              <a:rPr lang="de-DE" sz="2400" dirty="0"/>
              <a:t>“ = Zusammenfügen</a:t>
            </a:r>
          </a:p>
          <a:p>
            <a:endParaRPr lang="de-DE" sz="2800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9115586"/>
              </p:ext>
            </p:extLst>
          </p:nvPr>
        </p:nvGraphicFramePr>
        <p:xfrm>
          <a:off x="683568" y="3645024"/>
          <a:ext cx="8208912" cy="22221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xmlns="" val="1433312091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xmlns="" val="2243435253"/>
                    </a:ext>
                  </a:extLst>
                </a:gridCol>
                <a:gridCol w="2736304">
                  <a:extLst>
                    <a:ext uri="{9D8B030D-6E8A-4147-A177-3AD203B41FA5}">
                      <a16:colId xmlns:a16="http://schemas.microsoft.com/office/drawing/2014/main" xmlns="" val="3104312358"/>
                    </a:ext>
                  </a:extLst>
                </a:gridCol>
              </a:tblGrid>
              <a:tr h="393382">
                <a:tc>
                  <a:txBody>
                    <a:bodyPr/>
                    <a:lstStyle/>
                    <a:p>
                      <a:r>
                        <a:rPr lang="de-DE" dirty="0"/>
                        <a:t>Bezeichnung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Syntax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Beispiel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08326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Null </a:t>
                      </a:r>
                      <a:r>
                        <a:rPr lang="de-DE" dirty="0" err="1"/>
                        <a:t>Coalescing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??, ??=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$n</a:t>
                      </a:r>
                      <a:r>
                        <a:rPr lang="de-DE" baseline="0" dirty="0"/>
                        <a:t> = $null</a:t>
                      </a:r>
                    </a:p>
                    <a:p>
                      <a:r>
                        <a:rPr lang="de-DE" baseline="0" dirty="0"/>
                        <a:t>$n ?? "</a:t>
                      </a:r>
                      <a:r>
                        <a:rPr lang="de-DE" baseline="0" dirty="0" err="1"/>
                        <a:t>PowerShell</a:t>
                      </a:r>
                      <a:r>
                        <a:rPr lang="de-DE" baseline="0" dirty="0"/>
                        <a:t>„</a:t>
                      </a:r>
                    </a:p>
                    <a:p>
                      <a:r>
                        <a:rPr lang="de-DE" baseline="0" dirty="0" err="1"/>
                        <a:t>PowerShell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84543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Null </a:t>
                      </a:r>
                      <a:r>
                        <a:rPr lang="de-DE" dirty="0" err="1"/>
                        <a:t>Conditional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?. und ${</a:t>
                      </a:r>
                      <a:r>
                        <a:rPr lang="de-DE" dirty="0" err="1"/>
                        <a:t>varname</a:t>
                      </a:r>
                      <a:r>
                        <a:rPr lang="de-DE" dirty="0"/>
                        <a:t>}?.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$d = </a:t>
                      </a:r>
                      <a:r>
                        <a:rPr lang="de-DE" dirty="0" err="1"/>
                        <a:t>Get</a:t>
                      </a:r>
                      <a:r>
                        <a:rPr lang="de-DE" dirty="0"/>
                        <a:t>-Item </a:t>
                      </a:r>
                      <a:r>
                        <a:rPr lang="de-DE" dirty="0" err="1"/>
                        <a:t>GibtNicht.xt</a:t>
                      </a:r>
                      <a:r>
                        <a:rPr lang="de-DE" dirty="0"/>
                        <a:t> –EA</a:t>
                      </a:r>
                      <a:r>
                        <a:rPr lang="de-DE" baseline="0" dirty="0"/>
                        <a:t> </a:t>
                      </a:r>
                      <a:r>
                        <a:rPr lang="de-DE" baseline="0" dirty="0" err="1"/>
                        <a:t>Ignore</a:t>
                      </a:r>
                      <a:r>
                        <a:rPr lang="de-DE" baseline="0" dirty="0"/>
                        <a:t/>
                      </a:r>
                      <a:br>
                        <a:rPr lang="de-DE" baseline="0" dirty="0"/>
                      </a:br>
                      <a:r>
                        <a:rPr lang="de-DE" baseline="0" dirty="0"/>
                        <a:t>${d}?.</a:t>
                      </a:r>
                      <a:r>
                        <a:rPr lang="de-DE" baseline="0" dirty="0" err="1"/>
                        <a:t>Compress</a:t>
                      </a:r>
                      <a:r>
                        <a:rPr lang="de-DE" baseline="0" dirty="0"/>
                        <a:t>()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36048023"/>
                  </a:ext>
                </a:extLst>
              </a:tr>
            </a:tbl>
          </a:graphicData>
        </a:graphic>
      </p:graphicFrame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702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Optionale Themen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2505490"/>
              </p:ext>
            </p:extLst>
          </p:nvPr>
        </p:nvGraphicFramePr>
        <p:xfrm>
          <a:off x="683568" y="1700808"/>
          <a:ext cx="8208911" cy="19502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610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48071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Lektion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Tag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Thema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X1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3+X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Umgang</a:t>
                      </a:r>
                      <a:r>
                        <a:rPr lang="de-DE" sz="1400" baseline="0" dirty="0" smtClean="0"/>
                        <a:t> mit Klassen</a:t>
                      </a:r>
                      <a:endParaRPr lang="de-DE" sz="1400" dirty="0"/>
                    </a:p>
                  </a:txBody>
                  <a:tcPr/>
                </a:tc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X2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3+X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PowerShell</a:t>
                      </a:r>
                      <a:r>
                        <a:rPr lang="de-DE" sz="1400" dirty="0" smtClean="0"/>
                        <a:t> </a:t>
                      </a:r>
                      <a:r>
                        <a:rPr lang="de-DE" sz="1400" dirty="0" err="1" smtClean="0"/>
                        <a:t>Remoting</a:t>
                      </a:r>
                      <a:r>
                        <a:rPr lang="de-DE" sz="1400" baseline="0" dirty="0" smtClean="0"/>
                        <a:t> mit SSH</a:t>
                      </a:r>
                      <a:endParaRPr lang="de-DE" sz="1400" dirty="0"/>
                    </a:p>
                  </a:txBody>
                  <a:tcPr/>
                </a:tc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X3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3+X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Secrets</a:t>
                      </a:r>
                      <a:r>
                        <a:rPr lang="de-DE" sz="1400" dirty="0" smtClean="0"/>
                        <a:t> verwalten</a:t>
                      </a:r>
                      <a:r>
                        <a:rPr lang="de-DE" sz="1400" baseline="0" dirty="0" smtClean="0"/>
                        <a:t> mit dem </a:t>
                      </a:r>
                      <a:r>
                        <a:rPr lang="de-DE" sz="1400" baseline="0" dirty="0" err="1" smtClean="0"/>
                        <a:t>SecretManagement</a:t>
                      </a:r>
                      <a:r>
                        <a:rPr lang="de-DE" sz="1400" baseline="0" dirty="0" smtClean="0"/>
                        <a:t>-Modul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90043">
                <a:tc>
                  <a:txBody>
                    <a:bodyPr/>
                    <a:lstStyle/>
                    <a:p>
                      <a:pPr algn="ctr"/>
                      <a:r>
                        <a:rPr lang="de-DE" sz="1400" dirty="0" smtClean="0"/>
                        <a:t>X4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/>
                        <a:t>3+X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Module und Skripte mit </a:t>
                      </a:r>
                      <a:r>
                        <a:rPr lang="de-DE" sz="1400" dirty="0" err="1" smtClean="0"/>
                        <a:t>Pester</a:t>
                      </a:r>
                      <a:r>
                        <a:rPr lang="de-DE" sz="1400" dirty="0" smtClean="0"/>
                        <a:t> testen</a:t>
                      </a:r>
                      <a:endParaRPr lang="de-DE" sz="14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1828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Umgang mit </a:t>
            </a:r>
            <a:r>
              <a:rPr lang="de-DE" sz="2800" dirty="0" smtClean="0"/>
              <a:t>Null-Werten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1468760"/>
          </a:xfrm>
        </p:spPr>
        <p:txBody>
          <a:bodyPr>
            <a:normAutofit/>
          </a:bodyPr>
          <a:lstStyle/>
          <a:p>
            <a:r>
              <a:rPr lang="de-DE" sz="2400" dirty="0" smtClean="0"/>
              <a:t>Es </a:t>
            </a:r>
            <a:r>
              <a:rPr lang="de-DE" sz="2400" dirty="0"/>
              <a:t>treten weniger unerwartete Fehler auf</a:t>
            </a:r>
            <a:endParaRPr lang="de-DE" sz="2800" dirty="0"/>
          </a:p>
        </p:txBody>
      </p:sp>
      <p:sp>
        <p:nvSpPr>
          <p:cNvPr id="5" name="Textfeld 4"/>
          <p:cNvSpPr txBox="1"/>
          <p:nvPr/>
        </p:nvSpPr>
        <p:spPr>
          <a:xfrm>
            <a:off x="683568" y="2151677"/>
            <a:ext cx="7776864" cy="224676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b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b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$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P1 = 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b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P2</a:t>
            </a:r>
            <a:b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[void]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DoIt</a:t>
            </a: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(){}</a:t>
            </a:r>
            <a:b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1400" dirty="0">
              <a:solidFill>
                <a:srgbClr val="92D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$t = [Test]::new()</a:t>
            </a:r>
            <a:b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$t1 = $null</a:t>
            </a:r>
            <a:b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${t}?.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DoIt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${t1}?.</a:t>
            </a:r>
            <a:r>
              <a:rPr lang="en-US" sz="1400" dirty="0" err="1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DoIt</a:t>
            </a:r>
            <a:r>
              <a:rPr lang="en-US" sz="1400" dirty="0">
                <a:solidFill>
                  <a:srgbClr val="92D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 flipV="1">
            <a:off x="1403648" y="4293096"/>
            <a:ext cx="0" cy="47929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83568" y="4734054"/>
            <a:ext cx="777686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 smtClean="0"/>
              <a:t>Dank ?. anstelle von . gibt </a:t>
            </a:r>
            <a:r>
              <a:rPr lang="de-DE" dirty="0"/>
              <a:t>es keine Fehlermeldung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469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Automatische </a:t>
            </a:r>
            <a:r>
              <a:rPr lang="de-DE" sz="2800" dirty="0" smtClean="0"/>
              <a:t>Background-Ausführung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476872"/>
          </a:xfrm>
        </p:spPr>
        <p:txBody>
          <a:bodyPr>
            <a:normAutofit/>
          </a:bodyPr>
          <a:lstStyle/>
          <a:p>
            <a:r>
              <a:rPr lang="de-DE" sz="2400" dirty="0"/>
              <a:t>Wird an eine Befehlszeile ein &amp; angehängt, wird die Befehlszeile als Backgroundjob ausgeführt</a:t>
            </a:r>
          </a:p>
          <a:p>
            <a:r>
              <a:rPr lang="de-DE" sz="2400" dirty="0"/>
              <a:t>Das Ergebnis ist ein Job-Objekt, das über </a:t>
            </a:r>
            <a:r>
              <a:rPr lang="de-DE" sz="2400" dirty="0" err="1"/>
              <a:t>Get</a:t>
            </a:r>
            <a:r>
              <a:rPr lang="de-DE" sz="2400" dirty="0"/>
              <a:t>-Job und </a:t>
            </a:r>
            <a:r>
              <a:rPr lang="de-DE" sz="2400" dirty="0" err="1"/>
              <a:t>Receive</a:t>
            </a:r>
            <a:r>
              <a:rPr lang="de-DE" sz="2400" dirty="0"/>
              <a:t>-Job abgefragt wird</a:t>
            </a:r>
          </a:p>
          <a:p>
            <a:r>
              <a:rPr lang="de-DE" sz="2400" dirty="0"/>
              <a:t>Spielt vor allem unter </a:t>
            </a:r>
            <a:r>
              <a:rPr lang="de-DE" sz="2400" dirty="0" smtClean="0"/>
              <a:t>Linux </a:t>
            </a:r>
            <a:r>
              <a:rPr lang="de-DE" sz="2400" dirty="0"/>
              <a:t>eine Rolle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077072"/>
            <a:ext cx="6876256" cy="1908682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8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Weitere Neuerungen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.NET Supportzyklus</a:t>
            </a:r>
          </a:p>
          <a:p>
            <a:r>
              <a:rPr lang="de-DE" sz="2400" dirty="0"/>
              <a:t>Automatische </a:t>
            </a:r>
            <a:r>
              <a:rPr lang="de-DE" sz="2400" dirty="0" smtClean="0"/>
              <a:t>Updates</a:t>
            </a:r>
          </a:p>
          <a:p>
            <a:r>
              <a:rPr lang="de-DE" sz="2400" dirty="0" err="1" smtClean="0"/>
              <a:t>PowerShell</a:t>
            </a:r>
            <a:r>
              <a:rPr lang="de-DE" sz="2400" dirty="0" smtClean="0"/>
              <a:t> </a:t>
            </a:r>
            <a:r>
              <a:rPr lang="de-DE" sz="2400" dirty="0"/>
              <a:t>über den Windows Store</a:t>
            </a:r>
          </a:p>
          <a:p>
            <a:r>
              <a:rPr lang="de-DE" sz="2400" dirty="0"/>
              <a:t>DSC für </a:t>
            </a:r>
            <a:r>
              <a:rPr lang="de-DE" sz="2400" dirty="0" err="1"/>
              <a:t>PowerShell</a:t>
            </a:r>
            <a:r>
              <a:rPr lang="de-DE" sz="2400" dirty="0"/>
              <a:t> 7</a:t>
            </a:r>
          </a:p>
          <a:p>
            <a:r>
              <a:rPr lang="de-DE" sz="2400" dirty="0"/>
              <a:t>„Native Experience</a:t>
            </a:r>
            <a:r>
              <a:rPr lang="de-DE" sz="2400" dirty="0" smtClean="0"/>
              <a:t>“ dank Crescendo</a:t>
            </a:r>
            <a:endParaRPr lang="de-DE" sz="2400" dirty="0"/>
          </a:p>
          <a:p>
            <a:r>
              <a:rPr lang="de-DE" sz="2400" dirty="0"/>
              <a:t>Secret </a:t>
            </a:r>
            <a:r>
              <a:rPr lang="de-DE" sz="2400" dirty="0" smtClean="0"/>
              <a:t>Management-Module</a:t>
            </a:r>
            <a:endParaRPr lang="de-DE" sz="2400" dirty="0"/>
          </a:p>
          <a:p>
            <a:r>
              <a:rPr lang="de-DE" sz="2400" dirty="0" smtClean="0"/>
              <a:t>Aktuelle Versionen u.a. </a:t>
            </a:r>
            <a:r>
              <a:rPr lang="de-DE" sz="2400" dirty="0" err="1" smtClean="0"/>
              <a:t>PlatyPS</a:t>
            </a:r>
            <a:r>
              <a:rPr lang="de-DE" sz="2400" dirty="0"/>
              <a:t>, </a:t>
            </a:r>
            <a:r>
              <a:rPr lang="de-DE" sz="2400" dirty="0" err="1"/>
              <a:t>PowerShellGet</a:t>
            </a:r>
            <a:r>
              <a:rPr lang="de-DE" sz="2400" dirty="0"/>
              <a:t>, </a:t>
            </a:r>
            <a:r>
              <a:rPr lang="de-DE" sz="2400" dirty="0" err="1"/>
              <a:t>PSReadline</a:t>
            </a:r>
            <a:r>
              <a:rPr lang="de-DE" sz="2400" dirty="0"/>
              <a:t> usw.</a:t>
            </a:r>
          </a:p>
          <a:p>
            <a:endParaRPr lang="de-DE" sz="2800" dirty="0"/>
          </a:p>
        </p:txBody>
      </p:sp>
      <p:sp>
        <p:nvSpPr>
          <p:cNvPr id="5" name="Textfeld 4"/>
          <p:cNvSpPr txBox="1"/>
          <p:nvPr/>
        </p:nvSpPr>
        <p:spPr>
          <a:xfrm>
            <a:off x="683568" y="5445224"/>
            <a:ext cx="7344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devblogs.microsoft.com</a:t>
            </a:r>
            <a:r>
              <a:rPr lang="de-DE" dirty="0"/>
              <a:t>/</a:t>
            </a:r>
            <a:r>
              <a:rPr lang="de-DE" dirty="0" err="1"/>
              <a:t>powershell</a:t>
            </a:r>
            <a:r>
              <a:rPr lang="de-DE" dirty="0"/>
              <a:t>-community/</a:t>
            </a:r>
            <a:r>
              <a:rPr lang="de-DE" dirty="0" err="1"/>
              <a:t>my</a:t>
            </a:r>
            <a:r>
              <a:rPr lang="de-DE" dirty="0"/>
              <a:t>-crescendo-</a:t>
            </a:r>
            <a:r>
              <a:rPr lang="de-DE" dirty="0" err="1"/>
              <a:t>journey</a:t>
            </a:r>
            <a:r>
              <a:rPr lang="de-DE" dirty="0"/>
              <a:t>/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46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4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Moderne </a:t>
            </a:r>
            <a:r>
              <a:rPr lang="de-DE" sz="2800" dirty="0" err="1" smtClean="0"/>
              <a:t>PowerShell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53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882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Terminal statt Eingabeaufforderung</a:t>
            </a:r>
          </a:p>
          <a:p>
            <a:r>
              <a:rPr lang="de-DE" sz="2400" dirty="0" err="1" smtClean="0"/>
              <a:t>OhMyPosh</a:t>
            </a:r>
            <a:endParaRPr lang="de-DE" sz="2400" dirty="0" smtClean="0"/>
          </a:p>
          <a:p>
            <a:r>
              <a:rPr lang="de-DE" sz="2400" dirty="0" smtClean="0"/>
              <a:t>Tipps für die Eingabeaufforderung</a:t>
            </a:r>
          </a:p>
          <a:p>
            <a:r>
              <a:rPr lang="de-DE" sz="2400" dirty="0" smtClean="0"/>
              <a:t>Fehler reduzieren durch #</a:t>
            </a:r>
            <a:r>
              <a:rPr lang="de-DE" sz="2400" dirty="0" err="1" smtClean="0"/>
              <a:t>requires</a:t>
            </a:r>
            <a:r>
              <a:rPr lang="de-DE" sz="2400" dirty="0" smtClean="0"/>
              <a:t> und Set-</a:t>
            </a:r>
            <a:r>
              <a:rPr lang="de-DE" sz="2400" dirty="0" err="1" smtClean="0"/>
              <a:t>StrictMode</a:t>
            </a:r>
            <a:endParaRPr lang="de-DE" sz="2400" dirty="0" smtClean="0"/>
          </a:p>
          <a:p>
            <a:r>
              <a:rPr lang="de-DE" sz="2400" dirty="0" smtClean="0"/>
              <a:t>Erweiterungsmethoden </a:t>
            </a:r>
            <a:r>
              <a:rPr lang="de-DE" sz="2400" dirty="0" err="1" smtClean="0"/>
              <a:t>ForEach</a:t>
            </a:r>
            <a:r>
              <a:rPr lang="de-DE" sz="2400" dirty="0" smtClean="0"/>
              <a:t>{} und </a:t>
            </a:r>
            <a:r>
              <a:rPr lang="de-DE" sz="2400" dirty="0" err="1" smtClean="0"/>
              <a:t>Where</a:t>
            </a:r>
            <a:r>
              <a:rPr lang="de-DE" sz="2400" dirty="0" smtClean="0"/>
              <a:t>{}</a:t>
            </a:r>
          </a:p>
          <a:p>
            <a:r>
              <a:rPr lang="de-DE" sz="2400" dirty="0" smtClean="0"/>
              <a:t>Generische Listen statt Arrays</a:t>
            </a:r>
          </a:p>
          <a:p>
            <a:r>
              <a:rPr lang="de-DE" sz="2400" dirty="0" err="1" smtClean="0"/>
              <a:t>Using</a:t>
            </a:r>
            <a:r>
              <a:rPr lang="de-DE" sz="2400" dirty="0" smtClean="0"/>
              <a:t> </a:t>
            </a:r>
            <a:r>
              <a:rPr lang="de-DE" sz="2400" dirty="0" err="1" smtClean="0"/>
              <a:t>namespace</a:t>
            </a:r>
            <a:r>
              <a:rPr lang="de-DE" sz="2400" dirty="0" smtClean="0"/>
              <a:t> statt lange Typennamen</a:t>
            </a:r>
          </a:p>
          <a:p>
            <a:r>
              <a:rPr lang="de-DE" sz="2400" dirty="0" smtClean="0"/>
              <a:t>Modularer Ansatz statt einem „Megaskript“</a:t>
            </a:r>
          </a:p>
          <a:p>
            <a:r>
              <a:rPr lang="de-DE" sz="2400" dirty="0" smtClean="0"/>
              <a:t>Auslagern von variablen Daten in einer </a:t>
            </a:r>
            <a:r>
              <a:rPr lang="de-DE" sz="2400" dirty="0" err="1" smtClean="0"/>
              <a:t>Config</a:t>
            </a:r>
            <a:r>
              <a:rPr lang="de-DE" sz="2400" dirty="0" smtClean="0"/>
              <a:t>-Datei</a:t>
            </a:r>
            <a:endParaRPr lang="de-DE" sz="2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3494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400" dirty="0"/>
              <a:t>Terminal statt </a:t>
            </a:r>
            <a:r>
              <a:rPr lang="de-DE" sz="2400" dirty="0" smtClean="0"/>
              <a:t>Eingabeaufforderung</a:t>
            </a:r>
            <a:endParaRPr lang="de-DE" sz="24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Bei Windows 11 standardmäßig aktiviert</a:t>
            </a:r>
          </a:p>
          <a:p>
            <a:r>
              <a:rPr lang="de-DE" sz="2800" dirty="0" smtClean="0"/>
              <a:t>Ein Fenster, beliebig viele Shells</a:t>
            </a:r>
          </a:p>
          <a:p>
            <a:r>
              <a:rPr lang="de-DE" sz="2800" dirty="0" smtClean="0"/>
              <a:t>Jeder Shell kann eine eigene Konfiguration zugeordnet werden</a:t>
            </a:r>
          </a:p>
          <a:p>
            <a:r>
              <a:rPr lang="de-DE" sz="2800" dirty="0" smtClean="0"/>
              <a:t>Sehr praktisch, wenn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7,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7 unter WSL (Linux), Windows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parallel betrieben werden müssen</a:t>
            </a:r>
          </a:p>
          <a:p>
            <a:r>
              <a:rPr lang="de-DE" sz="2800" dirty="0" smtClean="0"/>
              <a:t>Für Session-Neustart einfach neues Register anlegen</a:t>
            </a:r>
            <a:endParaRPr lang="de-DE" sz="28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53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OhMyPosh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2260848"/>
          </a:xfrm>
        </p:spPr>
        <p:txBody>
          <a:bodyPr>
            <a:normAutofit/>
          </a:bodyPr>
          <a:lstStyle/>
          <a:p>
            <a:r>
              <a:rPr lang="de-DE" sz="2400" dirty="0"/>
              <a:t>Ausgefallene Erweiterung für Windows Terminal</a:t>
            </a:r>
          </a:p>
          <a:p>
            <a:r>
              <a:rPr lang="de-DE" sz="2400" dirty="0"/>
              <a:t>Bunte Prompts (teilweise richtig genial)</a:t>
            </a:r>
          </a:p>
          <a:p>
            <a:r>
              <a:rPr lang="de-DE" sz="2400" dirty="0"/>
              <a:t>Funktioniert mit jeder (!) Shell, die in Windows Termin eingebunden wird (daher auch mit Windows </a:t>
            </a:r>
            <a:r>
              <a:rPr lang="de-DE" sz="2400" dirty="0" err="1"/>
              <a:t>PowerShell</a:t>
            </a:r>
            <a:r>
              <a:rPr lang="de-DE" sz="2400" dirty="0"/>
              <a:t>)</a:t>
            </a:r>
          </a:p>
          <a:p>
            <a:r>
              <a:rPr lang="de-DE" sz="2400" dirty="0"/>
              <a:t>https://</a:t>
            </a:r>
            <a:r>
              <a:rPr lang="de-DE" sz="2400" dirty="0" err="1"/>
              <a:t>ohmyposh.dev</a:t>
            </a:r>
            <a:r>
              <a:rPr lang="de-DE" sz="2400" dirty="0"/>
              <a:t>/</a:t>
            </a:r>
          </a:p>
          <a:p>
            <a:endParaRPr lang="de-DE" sz="20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4077072"/>
            <a:ext cx="6372200" cy="2008883"/>
          </a:xfrm>
          <a:prstGeom prst="rect">
            <a:avLst/>
          </a:prstGeom>
        </p:spPr>
      </p:pic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7565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Tipps für die </a:t>
            </a:r>
            <a:r>
              <a:rPr lang="de-DE" sz="2800" dirty="0" smtClean="0"/>
              <a:t>Eingabeaufforderung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 smtClean="0"/>
              <a:t>Path-Umgebungsvariable über Profilskript erweitern</a:t>
            </a:r>
          </a:p>
          <a:p>
            <a:r>
              <a:rPr lang="de-DE" dirty="0" smtClean="0"/>
              <a:t>Komfortable Befehlshistorie dank </a:t>
            </a:r>
            <a:r>
              <a:rPr lang="de-DE" dirty="0" err="1" smtClean="0"/>
              <a:t>PSReadline</a:t>
            </a:r>
            <a:endParaRPr lang="de-DE" dirty="0" smtClean="0"/>
          </a:p>
          <a:p>
            <a:r>
              <a:rPr lang="de-DE" dirty="0" smtClean="0"/>
              <a:t>Suche in der Befehlshistorie per F8</a:t>
            </a:r>
          </a:p>
          <a:p>
            <a:r>
              <a:rPr lang="de-DE" dirty="0" err="1" smtClean="0"/>
              <a:t>PSReadline</a:t>
            </a:r>
            <a:r>
              <a:rPr lang="de-DE" dirty="0" smtClean="0"/>
              <a:t> bietet viel Komfort:</a:t>
            </a:r>
          </a:p>
          <a:p>
            <a:pPr lvl="1"/>
            <a:r>
              <a:rPr lang="de-DE" sz="2800" dirty="0"/>
              <a:t>Mehrzeiliges Editieren (sehr </a:t>
            </a:r>
            <a:r>
              <a:rPr lang="de-DE" sz="2800" dirty="0" smtClean="0"/>
              <a:t>praktisch)</a:t>
            </a:r>
          </a:p>
          <a:p>
            <a:pPr lvl="1"/>
            <a:r>
              <a:rPr lang="de-DE" sz="2800" dirty="0" smtClean="0"/>
              <a:t>Viele Shortcuts, z.B. </a:t>
            </a:r>
            <a:r>
              <a:rPr lang="de-DE" sz="2800" dirty="0" err="1" smtClean="0"/>
              <a:t>Strg+A</a:t>
            </a:r>
            <a:r>
              <a:rPr lang="de-DE" sz="2800" dirty="0" smtClean="0"/>
              <a:t> (</a:t>
            </a:r>
            <a:r>
              <a:rPr lang="de-DE" sz="2800" dirty="0" err="1" smtClean="0"/>
              <a:t>Get-PSReadLineKeyHandler</a:t>
            </a:r>
            <a:r>
              <a:rPr lang="de-DE" sz="2800" dirty="0" smtClean="0"/>
              <a:t>)</a:t>
            </a:r>
          </a:p>
          <a:p>
            <a:pPr lvl="1"/>
            <a:r>
              <a:rPr lang="de-DE" sz="2800" dirty="0"/>
              <a:t>Farbige Tokens (</a:t>
            </a:r>
            <a:r>
              <a:rPr lang="de-DE" sz="2800" dirty="0" err="1" smtClean="0"/>
              <a:t>Get-PSReadLineOption</a:t>
            </a:r>
            <a:r>
              <a:rPr lang="de-DE" sz="2800" dirty="0" smtClean="0"/>
              <a:t>)</a:t>
            </a:r>
          </a:p>
          <a:p>
            <a:pPr lvl="1"/>
            <a:r>
              <a:rPr lang="de-DE" sz="2800" dirty="0" smtClean="0"/>
              <a:t>Eingabevervollständigung mit </a:t>
            </a:r>
            <a:r>
              <a:rPr lang="de-DE" sz="2800" dirty="0" err="1" smtClean="0"/>
              <a:t>Machine</a:t>
            </a:r>
            <a:r>
              <a:rPr lang="de-DE" sz="2800" dirty="0" smtClean="0"/>
              <a:t> Learning-Techniken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067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Farbige Ausgaben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58</a:t>
            </a:fld>
            <a:endParaRPr lang="de-DE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Bei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7 werden einige Ausgaben automatisch farbig</a:t>
            </a:r>
          </a:p>
          <a:p>
            <a:r>
              <a:rPr lang="de-DE" sz="2400" dirty="0" smtClean="0"/>
              <a:t>Ausgabe wird über VT100-Escapesequenzen gesteuert</a:t>
            </a:r>
          </a:p>
          <a:p>
            <a:pPr lvl="1"/>
            <a:r>
              <a:rPr lang="de-DE" sz="2100" dirty="0" smtClean="0"/>
              <a:t>Wurde mit einem Update von Windows 10 möglich</a:t>
            </a:r>
          </a:p>
          <a:p>
            <a:pPr lvl="1"/>
            <a:r>
              <a:rPr lang="de-DE" sz="2100" dirty="0" smtClean="0"/>
              <a:t>Gilt allgemein für Konsolenprogramme</a:t>
            </a:r>
          </a:p>
          <a:p>
            <a:r>
              <a:rPr lang="de-DE" sz="2400" dirty="0" smtClean="0"/>
              <a:t>Das </a:t>
            </a:r>
            <a:r>
              <a:rPr lang="de-DE" sz="2400" dirty="0" err="1" smtClean="0"/>
              <a:t>Esc</a:t>
            </a:r>
            <a:r>
              <a:rPr lang="de-DE" sz="2400" dirty="0"/>
              <a:t>-Zeichen </a:t>
            </a:r>
            <a:r>
              <a:rPr lang="de-DE" sz="2400" dirty="0" smtClean="0"/>
              <a:t>0x1b ist </a:t>
            </a:r>
            <a:r>
              <a:rPr lang="de-DE" sz="2400" dirty="0"/>
              <a:t>bei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7 vordefiniert (`e)</a:t>
            </a:r>
          </a:p>
          <a:p>
            <a:r>
              <a:rPr lang="de-DE" sz="2400" dirty="0"/>
              <a:t>Die Variable </a:t>
            </a:r>
            <a:r>
              <a:rPr lang="de-DE" sz="2400" b="1" dirty="0" smtClean="0"/>
              <a:t>$</a:t>
            </a:r>
            <a:r>
              <a:rPr lang="de-DE" sz="2400" b="1" dirty="0" err="1" smtClean="0"/>
              <a:t>PSStyle.OutputRendering</a:t>
            </a:r>
            <a:r>
              <a:rPr lang="de-DE" sz="2400" b="1" dirty="0" smtClean="0"/>
              <a:t> </a:t>
            </a:r>
            <a:r>
              <a:rPr lang="de-DE" sz="2400" dirty="0" smtClean="0"/>
              <a:t>steuert die Ausgabe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926960" y="4797152"/>
            <a:ext cx="7866456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dirty="0"/>
              <a:t>$</a:t>
            </a:r>
            <a:r>
              <a:rPr lang="de-DE" dirty="0" err="1"/>
              <a:t>logMsg</a:t>
            </a:r>
            <a:r>
              <a:rPr lang="de-DE" dirty="0"/>
              <a:t> = </a:t>
            </a:r>
            <a:r>
              <a:rPr lang="de-DE" dirty="0" smtClean="0"/>
              <a:t>"`e[93m</a:t>
            </a:r>
            <a:r>
              <a:rPr lang="de-DE" dirty="0"/>
              <a:t>*** Starte </a:t>
            </a:r>
            <a:r>
              <a:rPr lang="de-DE" dirty="0" smtClean="0"/>
              <a:t>Protokollierung </a:t>
            </a:r>
            <a:r>
              <a:rPr lang="de-DE" dirty="0"/>
              <a:t>*** `</a:t>
            </a:r>
            <a:r>
              <a:rPr lang="de-DE" dirty="0" smtClean="0"/>
              <a:t>e[0m</a:t>
            </a:r>
            <a:r>
              <a:rPr lang="de-DE" dirty="0"/>
              <a:t>"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971600" y="5426946"/>
            <a:ext cx="7821816" cy="36933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duffney.io</a:t>
            </a:r>
            <a:r>
              <a:rPr lang="de-DE" dirty="0"/>
              <a:t>/</a:t>
            </a:r>
            <a:r>
              <a:rPr lang="de-DE" dirty="0" err="1"/>
              <a:t>usingansiescapesequencespowershell</a:t>
            </a:r>
            <a:r>
              <a:rPr lang="de-DE" dirty="0"/>
              <a:t>/</a:t>
            </a:r>
          </a:p>
        </p:txBody>
      </p:sp>
      <p:cxnSp>
        <p:nvCxnSpPr>
          <p:cNvPr id="9" name="Gerade Verbindung mit Pfeil 8"/>
          <p:cNvCxnSpPr/>
          <p:nvPr/>
        </p:nvCxnSpPr>
        <p:spPr>
          <a:xfrm flipV="1">
            <a:off x="2195736" y="4509120"/>
            <a:ext cx="0" cy="288032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1835696" y="4223431"/>
            <a:ext cx="3214341" cy="338554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Consolas" panose="020B0609020204030204" pitchFamily="49" charset="0"/>
              </a:rPr>
              <a:t>Gelb auf blauem Hintergrund</a:t>
            </a:r>
            <a:endParaRPr lang="de-DE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86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5064" y="228600"/>
            <a:ext cx="8153400" cy="990600"/>
          </a:xfrm>
        </p:spPr>
        <p:txBody>
          <a:bodyPr/>
          <a:lstStyle/>
          <a:p>
            <a:r>
              <a:rPr lang="de-DE" sz="2800" dirty="0" smtClean="0"/>
              <a:t>#</a:t>
            </a:r>
            <a:r>
              <a:rPr lang="de-DE" sz="2800" dirty="0" err="1"/>
              <a:t>requires</a:t>
            </a:r>
            <a:r>
              <a:rPr lang="de-DE" sz="2800" dirty="0"/>
              <a:t> und </a:t>
            </a:r>
            <a:r>
              <a:rPr lang="de-DE" sz="2800" dirty="0" smtClean="0"/>
              <a:t>Set-</a:t>
            </a:r>
            <a:r>
              <a:rPr lang="de-DE" sz="2800" dirty="0" err="1" smtClean="0"/>
              <a:t>StrictMode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Reduzieren Fehler</a:t>
            </a:r>
          </a:p>
          <a:p>
            <a:r>
              <a:rPr lang="de-DE" sz="2400" dirty="0" smtClean="0"/>
              <a:t>#</a:t>
            </a:r>
            <a:r>
              <a:rPr lang="de-DE" sz="2400" dirty="0" err="1" smtClean="0"/>
              <a:t>requires</a:t>
            </a:r>
            <a:r>
              <a:rPr lang="de-DE" sz="2400" dirty="0" smtClean="0"/>
              <a:t> verhindert Skriptstart unter falschen Voraussetzungen</a:t>
            </a:r>
          </a:p>
          <a:p>
            <a:r>
              <a:rPr lang="de-DE" sz="2400" dirty="0" smtClean="0"/>
              <a:t>Set-</a:t>
            </a:r>
            <a:r>
              <a:rPr lang="de-DE" sz="2400" dirty="0" err="1" smtClean="0"/>
              <a:t>StrictMode</a:t>
            </a:r>
            <a:r>
              <a:rPr lang="de-DE" sz="2400" dirty="0" smtClean="0"/>
              <a:t> erzeugt Fehler, wenn eine nicht initialisierte Variable verwendet wird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827584" y="3933056"/>
            <a:ext cx="7866456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r>
              <a:rPr lang="de-DE" dirty="0"/>
              <a:t>#</a:t>
            </a:r>
            <a:r>
              <a:rPr lang="de-DE" dirty="0" err="1"/>
              <a:t>requires</a:t>
            </a:r>
            <a:r>
              <a:rPr lang="de-DE" dirty="0"/>
              <a:t> -modules @{</a:t>
            </a:r>
            <a:r>
              <a:rPr lang="de-DE" dirty="0" err="1"/>
              <a:t>ModuleName</a:t>
            </a:r>
            <a:r>
              <a:rPr lang="de-DE" dirty="0"/>
              <a:t>="</a:t>
            </a:r>
            <a:r>
              <a:rPr lang="de-DE" dirty="0" err="1"/>
              <a:t>Pester</a:t>
            </a:r>
            <a:r>
              <a:rPr lang="de-DE" dirty="0"/>
              <a:t>";</a:t>
            </a:r>
            <a:r>
              <a:rPr lang="de-DE" dirty="0" err="1"/>
              <a:t>ModuleVersion</a:t>
            </a:r>
            <a:r>
              <a:rPr lang="de-DE" dirty="0"/>
              <a:t>="5.0.0"}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903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Formalitäten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597496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/>
              <a:t>Kurszeiten</a:t>
            </a:r>
          </a:p>
          <a:p>
            <a:r>
              <a:rPr lang="de-DE" sz="2400" dirty="0"/>
              <a:t>Pausen, Mittagessen usw.</a:t>
            </a:r>
          </a:p>
          <a:p>
            <a:r>
              <a:rPr lang="de-DE" sz="2400" dirty="0"/>
              <a:t>Login am </a:t>
            </a:r>
            <a:r>
              <a:rPr lang="de-DE" sz="2400" dirty="0" smtClean="0"/>
              <a:t>Computer</a:t>
            </a:r>
          </a:p>
          <a:p>
            <a:r>
              <a:rPr lang="de-DE" sz="2400" dirty="0" smtClean="0"/>
              <a:t>Internet-Zugang per WLAN</a:t>
            </a:r>
            <a:endParaRPr lang="de-DE" sz="2400" dirty="0"/>
          </a:p>
          <a:p>
            <a:r>
              <a:rPr lang="de-DE" sz="2400" dirty="0"/>
              <a:t>Unterlagen als Pdf (bitte </a:t>
            </a:r>
            <a:r>
              <a:rPr lang="de-DE" sz="2400" dirty="0" smtClean="0"/>
              <a:t>auf die Versionsnummer achten)</a:t>
            </a:r>
            <a:endParaRPr lang="de-DE" sz="2400" dirty="0"/>
          </a:p>
          <a:p>
            <a:r>
              <a:rPr lang="de-DE" sz="2400" dirty="0"/>
              <a:t>Adresse für die Beispiele…</a:t>
            </a:r>
          </a:p>
          <a:p>
            <a:endParaRPr lang="de-DE" sz="2400" b="1" dirty="0"/>
          </a:p>
          <a:p>
            <a:r>
              <a:rPr lang="de-DE" sz="2400" b="1" dirty="0"/>
              <a:t>Tipp</a:t>
            </a:r>
            <a:r>
              <a:rPr lang="de-DE" sz="2400" dirty="0"/>
              <a:t>: Herunterladen über </a:t>
            </a:r>
            <a:r>
              <a:rPr lang="de-DE" sz="2000" dirty="0">
                <a:solidFill>
                  <a:srgbClr val="7030A0"/>
                </a:solidFill>
                <a:latin typeface="Consolas" panose="020B0609020204030204" pitchFamily="49" charset="0"/>
              </a:rPr>
              <a:t>git clone</a:t>
            </a:r>
            <a:r>
              <a:rPr lang="de-DE" sz="2400" dirty="0"/>
              <a:t> in der Befehlszeile (setzt Git für Windows voraus)</a:t>
            </a: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2339752" y="4365104"/>
            <a:ext cx="4815536" cy="45318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sz="2000" dirty="0"/>
              <a:t>https://</a:t>
            </a:r>
            <a:r>
              <a:rPr lang="de-DE" sz="2000" dirty="0" err="1" smtClean="0"/>
              <a:t>github.com</a:t>
            </a:r>
            <a:r>
              <a:rPr lang="de-DE" sz="2000" dirty="0" smtClean="0"/>
              <a:t>/pemo11/MS113</a:t>
            </a:r>
            <a:endParaRPr lang="de-DE" sz="20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930257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Erweiterungsmethoden </a:t>
            </a:r>
            <a:r>
              <a:rPr lang="de-DE" sz="2800" dirty="0" err="1"/>
              <a:t>ForEach</a:t>
            </a:r>
            <a:r>
              <a:rPr lang="de-DE" sz="2800" dirty="0"/>
              <a:t>{} und </a:t>
            </a:r>
            <a:r>
              <a:rPr lang="de-DE" sz="2800" dirty="0" err="1"/>
              <a:t>Where</a:t>
            </a:r>
            <a:r>
              <a:rPr lang="de-DE" sz="2800" dirty="0" smtClean="0"/>
              <a:t>{}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400" dirty="0" smtClean="0"/>
              <a:t>Gibt es für alle Arrays (und Listen)</a:t>
            </a:r>
          </a:p>
          <a:p>
            <a:r>
              <a:rPr lang="de-DE" sz="2400" dirty="0" smtClean="0"/>
              <a:t>Legen keine Pipeline an (Performance)</a:t>
            </a:r>
          </a:p>
          <a:p>
            <a:r>
              <a:rPr lang="de-DE" sz="2400" dirty="0" smtClean="0"/>
              <a:t>Kompaktere Syntax</a:t>
            </a:r>
          </a:p>
          <a:p>
            <a:r>
              <a:rPr lang="de-DE" sz="2400" dirty="0" smtClean="0"/>
              <a:t>Können verkettet werden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60</a:t>
            </a:fld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899592" y="4221088"/>
            <a:ext cx="8064896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@($d1, $d2, $d3, $d4, $d4)</a:t>
            </a: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dListe.Where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DayOfWeek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Saturday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DayOfWeek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Sunday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'}.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"Der $($_.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("d")) ist am Wochenende"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8" name="Gerade Verbindung mit Pfeil 7"/>
          <p:cNvCxnSpPr/>
          <p:nvPr/>
        </p:nvCxnSpPr>
        <p:spPr>
          <a:xfrm flipV="1">
            <a:off x="2195736" y="4005064"/>
            <a:ext cx="0" cy="36004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1979712" y="3678823"/>
            <a:ext cx="1643399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latin typeface="Consolas" panose="020B0609020204030204" pitchFamily="49" charset="0"/>
              </a:rPr>
              <a:t>DateTime</a:t>
            </a:r>
            <a:r>
              <a:rPr lang="de-DE" sz="1600" dirty="0" smtClean="0">
                <a:latin typeface="Consolas" panose="020B0609020204030204" pitchFamily="49" charset="0"/>
              </a:rPr>
              <a:t>-Wert</a:t>
            </a:r>
            <a:endParaRPr lang="de-DE" sz="16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69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animBg="1"/>
      <p:bldP spid="9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Generische Listen statt </a:t>
            </a:r>
            <a:r>
              <a:rPr lang="de-DE" sz="2800" dirty="0" smtClean="0"/>
              <a:t>Arrays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Die .Net-</a:t>
            </a:r>
            <a:r>
              <a:rPr lang="de-DE" sz="2400" dirty="0" err="1" smtClean="0"/>
              <a:t>Runtime</a:t>
            </a:r>
            <a:r>
              <a:rPr lang="de-DE" sz="2400" dirty="0" smtClean="0"/>
              <a:t> bietet zahlreiche generischen Listenklassen, vor allem List[T]</a:t>
            </a:r>
          </a:p>
          <a:p>
            <a:r>
              <a:rPr lang="de-DE" sz="2400" dirty="0" smtClean="0"/>
              <a:t>Kleinere Vorteile gegenüber Arrays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61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899592" y="3212976"/>
            <a:ext cx="8064896" cy="291539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Beispiel für eine generische Liste mit 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-Objekten</a:t>
            </a:r>
          </a:p>
          <a:p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System.Collections.Generic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2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Eine generische Liste erstellen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$d1 =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 -Date "4.5.2024"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$d2 =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 -Date "1.9.2024"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$d3 =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-Date -Date 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"31.09.2024"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[List[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DateTime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]]::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Liste.Add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($d1)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dListe.Add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($d2)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dListe.Add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($d3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endParaRPr lang="de-DE" sz="12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dListe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[0]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359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Using</a:t>
            </a:r>
            <a:r>
              <a:rPr lang="de-DE" sz="2800" dirty="0"/>
              <a:t> </a:t>
            </a:r>
            <a:r>
              <a:rPr lang="de-DE" sz="2800" dirty="0" err="1"/>
              <a:t>namespace</a:t>
            </a:r>
            <a:r>
              <a:rPr lang="de-DE" sz="2800" dirty="0"/>
              <a:t> statt lange </a:t>
            </a:r>
            <a:r>
              <a:rPr lang="de-DE" sz="2800" dirty="0" smtClean="0"/>
              <a:t>Typennamen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Praktische Abkürzung</a:t>
            </a:r>
          </a:p>
          <a:p>
            <a:r>
              <a:rPr lang="de-DE" sz="2400" dirty="0" smtClean="0"/>
              <a:t>Macht Skripte etwas besser lesbar</a:t>
            </a:r>
          </a:p>
          <a:p>
            <a:r>
              <a:rPr lang="de-DE" sz="2400" dirty="0" smtClean="0"/>
              <a:t>Vor allem, wenn </a:t>
            </a:r>
            <a:r>
              <a:rPr lang="de-DE" sz="2400" dirty="0" err="1" smtClean="0"/>
              <a:t>WinForms</a:t>
            </a:r>
            <a:r>
              <a:rPr lang="de-DE" sz="2400" dirty="0" smtClean="0"/>
              <a:t> oder Datenbanken im Spiel sind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899592" y="3706566"/>
            <a:ext cx="8064896" cy="125340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System.Windows.Forms.Messagebox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]::Show("Noch einmal?", "Wichtiger Hinweis", "YESNO","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Exclamation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  <a:b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System.Windows.Forms.Messagebox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]::Show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("Alles klar?")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884901" y="3305062"/>
            <a:ext cx="679994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Ohne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971600" y="5527967"/>
            <a:ext cx="8064896" cy="10687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using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namespace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System.Windows.Forms</a:t>
            </a:r>
            <a:endParaRPr lang="de-DE" sz="1200" dirty="0" smtClean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Messagebox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]::Show("Noch einmal?", "Wichtiger Hinweis", "YESNO","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Exclamation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")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Messagebox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]::Show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("Alles klar")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956909" y="5126463"/>
            <a:ext cx="476412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Mit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3878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7" grpId="0" animBg="1"/>
      <p:bldP spid="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Auslagern von </a:t>
            </a:r>
            <a:r>
              <a:rPr lang="de-DE" sz="2800" dirty="0" err="1" smtClean="0"/>
              <a:t>Functions</a:t>
            </a:r>
            <a:r>
              <a:rPr lang="de-DE" sz="2800" dirty="0" smtClean="0"/>
              <a:t> und Klassendefinitionen in psm1-Dateien</a:t>
            </a:r>
          </a:p>
          <a:p>
            <a:r>
              <a:rPr lang="de-DE" sz="2800" dirty="0" smtClean="0"/>
              <a:t>Hat Vorteile, aber auch Nachteile</a:t>
            </a:r>
          </a:p>
          <a:p>
            <a:r>
              <a:rPr lang="de-DE" sz="2800" dirty="0" smtClean="0"/>
              <a:t>Vorteile: Skripte werden kleiner, Psm1-Datei können in mehreren Skripten verwendet werden</a:t>
            </a:r>
          </a:p>
          <a:p>
            <a:r>
              <a:rPr lang="de-DE" sz="2800" dirty="0" smtClean="0"/>
              <a:t>Nachteile: Höherer Pflegeaufwand</a:t>
            </a:r>
            <a:endParaRPr lang="de-DE" sz="2800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Modularer </a:t>
            </a:r>
            <a:r>
              <a:rPr lang="de-DE" dirty="0" smtClean="0"/>
              <a:t>Ansatz dank psm1-Dateien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26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Psd1-Dateien für externe Daten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Importieren per Import-</a:t>
            </a:r>
            <a:r>
              <a:rPr lang="de-DE" sz="2400" dirty="0" err="1" smtClean="0"/>
              <a:t>PowerShellDataFile</a:t>
            </a:r>
            <a:endParaRPr lang="de-DE" sz="2400" dirty="0"/>
          </a:p>
          <a:p>
            <a:r>
              <a:rPr lang="de-DE" sz="2400" dirty="0" smtClean="0"/>
              <a:t>Psd1-Datei enthält </a:t>
            </a:r>
            <a:r>
              <a:rPr lang="de-DE" sz="2400" dirty="0" err="1" smtClean="0"/>
              <a:t>Hashtable</a:t>
            </a:r>
            <a:r>
              <a:rPr lang="de-DE" sz="2400" dirty="0" smtClean="0"/>
              <a:t>-Schreibweise</a:t>
            </a:r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720156" y="3013787"/>
            <a:ext cx="8064896" cy="125340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AnzahlDurchlauefe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=10 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Username = "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pemo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ConString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"Data Source=.\SQLExpress22;Initial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Catalog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TestDb;Integrated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Security=SSPI"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#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LogPfad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"C:\Users\pemo24\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Documents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\Posh1.log"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739159" y="4658441"/>
            <a:ext cx="8079587" cy="6994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ConfigPath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Join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-Path -Path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PSScriptRoot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ChildPath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"ScriptConf.psd1"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ConfigData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Import-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PowerShellDataFile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-Path $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ConfigPath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ConfigData.AnzahlDurchlauefe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05465" y="2612283"/>
            <a:ext cx="1637371" cy="36933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dirty="0" smtClean="0"/>
              <a:t>ScriptConf.psd1</a:t>
            </a:r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5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smtClean="0"/>
              <a:t>Zusammenfassung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Moderne </a:t>
            </a:r>
            <a:r>
              <a:rPr lang="de-DE" sz="2800" dirty="0" err="1" smtClean="0"/>
              <a:t>PowerShell</a:t>
            </a:r>
            <a:r>
              <a:rPr lang="de-DE" sz="2800" dirty="0" smtClean="0"/>
              <a:t> wird auf zwei Ebenen umgesetzt:</a:t>
            </a:r>
          </a:p>
          <a:p>
            <a:pPr lvl="1"/>
            <a:r>
              <a:rPr lang="de-DE" sz="2400" dirty="0" smtClean="0"/>
              <a:t>Moderne Tools (u.a. VS Code, Terminal)</a:t>
            </a:r>
          </a:p>
          <a:p>
            <a:pPr lvl="1"/>
            <a:r>
              <a:rPr lang="de-DE" sz="2400" dirty="0" smtClean="0"/>
              <a:t>Nutzen der Möglichkeiten, die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bietet (z.B. #</a:t>
            </a:r>
            <a:r>
              <a:rPr lang="de-DE" sz="2400" dirty="0" err="1" smtClean="0"/>
              <a:t>requires</a:t>
            </a:r>
            <a:r>
              <a:rPr lang="de-DE" sz="2400" dirty="0" smtClean="0"/>
              <a:t>, Konfigurationsdaten in psd1-Datei, </a:t>
            </a:r>
            <a:r>
              <a:rPr lang="de-DE" sz="2400" dirty="0" err="1" smtClean="0"/>
              <a:t>SecretManagment</a:t>
            </a:r>
            <a:r>
              <a:rPr lang="de-DE" sz="2400" dirty="0" smtClean="0"/>
              <a:t>-Modul)</a:t>
            </a:r>
          </a:p>
          <a:p>
            <a:r>
              <a:rPr lang="de-DE" sz="2700" dirty="0" smtClean="0"/>
              <a:t>Auch Kleinigkeiten gehören dazu (z.B. Farbige </a:t>
            </a:r>
            <a:endParaRPr lang="de-DE" sz="27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5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Die Objektpipeline in Theorie und Praxis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66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63573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Die Rolle der Pipeline</a:t>
            </a:r>
          </a:p>
          <a:p>
            <a:r>
              <a:rPr lang="de-DE" sz="2400" dirty="0"/>
              <a:t>Was waren noch einmal Objekte?</a:t>
            </a:r>
          </a:p>
          <a:p>
            <a:r>
              <a:rPr lang="de-DE" sz="2400" dirty="0" smtClean="0"/>
              <a:t>Der [Pipeline]-Parameter</a:t>
            </a:r>
            <a:endParaRPr lang="de-DE" sz="2400" dirty="0"/>
          </a:p>
          <a:p>
            <a:r>
              <a:rPr lang="de-DE" sz="2400" dirty="0" smtClean="0"/>
              <a:t>Pipeline-Objekte zählen</a:t>
            </a:r>
            <a:endParaRPr lang="de-DE" sz="2400" dirty="0"/>
          </a:p>
          <a:p>
            <a:r>
              <a:rPr lang="de-DE" sz="2400" dirty="0"/>
              <a:t>Das Prinzip der Parameterbindung</a:t>
            </a:r>
          </a:p>
          <a:p>
            <a:r>
              <a:rPr lang="de-DE" sz="2400" dirty="0"/>
              <a:t>Parameterbindung per Name einer Eigenschaft</a:t>
            </a:r>
          </a:p>
          <a:p>
            <a:r>
              <a:rPr lang="de-DE" sz="2400" dirty="0"/>
              <a:t>Parameterbindung per Wert</a:t>
            </a:r>
          </a:p>
          <a:p>
            <a:r>
              <a:rPr lang="de-DE" sz="2400" dirty="0"/>
              <a:t>Die Parameterbindung sichtbar machen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220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Rolle der Pipeline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612648" y="1556792"/>
            <a:ext cx="8153400" cy="4495800"/>
          </a:xfrm>
        </p:spPr>
        <p:txBody>
          <a:bodyPr>
            <a:noAutofit/>
          </a:bodyPr>
          <a:lstStyle/>
          <a:p>
            <a:r>
              <a:rPr lang="de-DE" sz="2400" dirty="0"/>
              <a:t>Die Pipeline verbindet die Ausgabe eines </a:t>
            </a:r>
            <a:r>
              <a:rPr lang="de-DE" sz="2400" dirty="0" err="1"/>
              <a:t>Cmdlets</a:t>
            </a:r>
            <a:r>
              <a:rPr lang="de-DE" sz="2400" dirty="0"/>
              <a:t> mit einem oder mehreren Parametern eines zweiten </a:t>
            </a:r>
            <a:r>
              <a:rPr lang="de-DE" sz="2400" dirty="0" err="1"/>
              <a:t>Cmdlets</a:t>
            </a:r>
            <a:endParaRPr lang="de-DE" sz="2400" dirty="0"/>
          </a:p>
          <a:p>
            <a:r>
              <a:rPr lang="de-DE" sz="2400" dirty="0"/>
              <a:t>Die Pipeline wird pro Befehlsausführung angelegt</a:t>
            </a:r>
          </a:p>
          <a:p>
            <a:r>
              <a:rPr lang="de-DE" sz="2400" dirty="0"/>
              <a:t>Die Abarbeitung der Pipeline verläuft immer in drei Schritten:</a:t>
            </a:r>
          </a:p>
          <a:p>
            <a:pPr lvl="1"/>
            <a:r>
              <a:rPr lang="de-DE" sz="2000" dirty="0"/>
              <a:t>Begin – wird am Anfang der Pipeline-Verarbeitung einmal ausgeführt</a:t>
            </a:r>
          </a:p>
          <a:p>
            <a:pPr lvl="1"/>
            <a:r>
              <a:rPr lang="de-DE" sz="2000" dirty="0" err="1"/>
              <a:t>Process</a:t>
            </a:r>
            <a:r>
              <a:rPr lang="de-DE" sz="2000" dirty="0"/>
              <a:t> – wird pro Objekt, das in die Pipeline gelegt wird, einmal ausgeführt</a:t>
            </a:r>
          </a:p>
          <a:p>
            <a:pPr lvl="1"/>
            <a:r>
              <a:rPr lang="de-DE" sz="2000" dirty="0"/>
              <a:t>End – wird am Ende der Pipeline-Verarbeitung ausgeführt</a:t>
            </a:r>
          </a:p>
          <a:p>
            <a:endParaRPr lang="de-DE" sz="28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226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Pipeline-Verarbeitung (1)</a:t>
            </a:r>
          </a:p>
        </p:txBody>
      </p:sp>
      <p:sp>
        <p:nvSpPr>
          <p:cNvPr id="5" name="Abgerundetes Rechteck 4"/>
          <p:cNvSpPr/>
          <p:nvPr/>
        </p:nvSpPr>
        <p:spPr>
          <a:xfrm>
            <a:off x="567425" y="3448362"/>
            <a:ext cx="2088232" cy="43204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Get-Process</a:t>
            </a:r>
            <a:endParaRPr lang="de-DE" dirty="0"/>
          </a:p>
        </p:txBody>
      </p:sp>
      <p:cxnSp>
        <p:nvCxnSpPr>
          <p:cNvPr id="7" name="Gerade Verbindung 6"/>
          <p:cNvCxnSpPr/>
          <p:nvPr/>
        </p:nvCxnSpPr>
        <p:spPr>
          <a:xfrm>
            <a:off x="2843808" y="3176972"/>
            <a:ext cx="0" cy="792088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bgerundetes Rechteck 7"/>
          <p:cNvSpPr/>
          <p:nvPr/>
        </p:nvSpPr>
        <p:spPr>
          <a:xfrm>
            <a:off x="3563888" y="3447002"/>
            <a:ext cx="2088232" cy="43204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Where-Object</a:t>
            </a:r>
            <a:endParaRPr lang="de-DE" dirty="0"/>
          </a:p>
        </p:txBody>
      </p:sp>
      <p:cxnSp>
        <p:nvCxnSpPr>
          <p:cNvPr id="9" name="Gerade Verbindung 8"/>
          <p:cNvCxnSpPr/>
          <p:nvPr/>
        </p:nvCxnSpPr>
        <p:spPr>
          <a:xfrm>
            <a:off x="6156176" y="3242463"/>
            <a:ext cx="0" cy="792088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bgerundetes Rechteck 9"/>
          <p:cNvSpPr/>
          <p:nvPr/>
        </p:nvSpPr>
        <p:spPr>
          <a:xfrm>
            <a:off x="6660232" y="3447002"/>
            <a:ext cx="2088232" cy="432048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Sort-Object</a:t>
            </a:r>
            <a:endParaRPr lang="de-DE" dirty="0"/>
          </a:p>
        </p:txBody>
      </p:sp>
      <p:sp>
        <p:nvSpPr>
          <p:cNvPr id="11" name="Geschweifte Klammer links 10"/>
          <p:cNvSpPr/>
          <p:nvPr/>
        </p:nvSpPr>
        <p:spPr>
          <a:xfrm>
            <a:off x="3203848" y="3176972"/>
            <a:ext cx="144016" cy="972108"/>
          </a:xfrm>
          <a:prstGeom prst="lef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/>
          <p:cNvSpPr txBox="1"/>
          <p:nvPr/>
        </p:nvSpPr>
        <p:spPr>
          <a:xfrm>
            <a:off x="3059832" y="2780928"/>
            <a:ext cx="739305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chemeClr val="bg1"/>
                </a:solidFill>
              </a:rPr>
              <a:t>Process</a:t>
            </a:r>
            <a:endParaRPr lang="de-DE" sz="1200" dirty="0">
              <a:solidFill>
                <a:schemeClr val="bg1"/>
              </a:solidFill>
            </a:endParaRPr>
          </a:p>
        </p:txBody>
      </p:sp>
      <p:sp>
        <p:nvSpPr>
          <p:cNvPr id="13" name="Geschweifte Klammer rechts 12"/>
          <p:cNvSpPr/>
          <p:nvPr/>
        </p:nvSpPr>
        <p:spPr>
          <a:xfrm>
            <a:off x="5796136" y="3176972"/>
            <a:ext cx="144016" cy="972108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Geschweifte Klammer links 13"/>
          <p:cNvSpPr/>
          <p:nvPr/>
        </p:nvSpPr>
        <p:spPr>
          <a:xfrm>
            <a:off x="6444208" y="3176972"/>
            <a:ext cx="216024" cy="972108"/>
          </a:xfrm>
          <a:prstGeom prst="lef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Geschweifte Klammer rechts 14"/>
          <p:cNvSpPr/>
          <p:nvPr/>
        </p:nvSpPr>
        <p:spPr>
          <a:xfrm>
            <a:off x="8820472" y="3119482"/>
            <a:ext cx="216024" cy="1029598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/>
          <p:cNvSpPr txBox="1"/>
          <p:nvPr/>
        </p:nvSpPr>
        <p:spPr>
          <a:xfrm>
            <a:off x="6516216" y="2780928"/>
            <a:ext cx="739305" cy="276999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chemeClr val="bg1"/>
                </a:solidFill>
              </a:rPr>
              <a:t>Process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3682268" y="4458598"/>
            <a:ext cx="383438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$_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3707904" y="5322694"/>
            <a:ext cx="681597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$Input</a:t>
            </a:r>
          </a:p>
        </p:txBody>
      </p:sp>
      <p:sp>
        <p:nvSpPr>
          <p:cNvPr id="19" name="Geschweifte Klammer rechts 18"/>
          <p:cNvSpPr/>
          <p:nvPr/>
        </p:nvSpPr>
        <p:spPr>
          <a:xfrm>
            <a:off x="4716016" y="4458598"/>
            <a:ext cx="504056" cy="1130642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extfeld 19"/>
          <p:cNvSpPr txBox="1"/>
          <p:nvPr/>
        </p:nvSpPr>
        <p:spPr>
          <a:xfrm>
            <a:off x="5364088" y="4827120"/>
            <a:ext cx="2733491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Pipeline-Inhalt (immer 1 Objekt)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3707904" y="4890646"/>
            <a:ext cx="872355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$</a:t>
            </a:r>
            <a:r>
              <a:rPr lang="de-DE" sz="1400" dirty="0" err="1">
                <a:solidFill>
                  <a:schemeClr val="bg1"/>
                </a:solidFill>
              </a:rPr>
              <a:t>PSItem</a:t>
            </a:r>
            <a:endParaRPr lang="de-DE" sz="1400" dirty="0">
              <a:solidFill>
                <a:schemeClr val="bg1"/>
              </a:solidFill>
            </a:endParaRP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22" name="Inhaltsplatzhalter 2"/>
          <p:cNvSpPr>
            <a:spLocks noGrp="1"/>
          </p:cNvSpPr>
          <p:nvPr>
            <p:ph sz="quarter" idx="1"/>
          </p:nvPr>
        </p:nvSpPr>
        <p:spPr>
          <a:xfrm>
            <a:off x="612648" y="1556792"/>
            <a:ext cx="8153400" cy="841787"/>
          </a:xfrm>
        </p:spPr>
        <p:txBody>
          <a:bodyPr>
            <a:noAutofit/>
          </a:bodyPr>
          <a:lstStyle/>
          <a:p>
            <a:r>
              <a:rPr lang="de-DE" sz="2400" dirty="0" smtClean="0"/>
              <a:t>Am wichtigsten ist der </a:t>
            </a:r>
            <a:r>
              <a:rPr lang="de-DE" sz="2400" dirty="0" err="1" smtClean="0"/>
              <a:t>Process</a:t>
            </a:r>
            <a:r>
              <a:rPr lang="de-DE" sz="2400" dirty="0" smtClean="0"/>
              <a:t>-Block</a:t>
            </a:r>
          </a:p>
          <a:p>
            <a:r>
              <a:rPr lang="de-DE" sz="2400" dirty="0" smtClean="0"/>
              <a:t>Über $_ wird der aktuelle Inhalt der Pipeline angesprochen</a:t>
            </a:r>
            <a:endParaRPr lang="de-DE" sz="28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18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Über mich…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1560" y="1600200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/>
              <a:t>Seit vielen Jahren Trainer mit dem Schwerpunkten Windows-Automatisierung, </a:t>
            </a:r>
            <a:r>
              <a:rPr lang="de-DE" sz="2400" dirty="0" err="1"/>
              <a:t>PowerShell</a:t>
            </a:r>
            <a:r>
              <a:rPr lang="de-DE" sz="2400" dirty="0"/>
              <a:t> und </a:t>
            </a:r>
            <a:r>
              <a:rPr lang="de-DE" sz="2400" dirty="0" smtClean="0"/>
              <a:t>Software-Entwicklung</a:t>
            </a:r>
            <a:endParaRPr lang="de-DE" sz="2400" dirty="0"/>
          </a:p>
          <a:p>
            <a:r>
              <a:rPr lang="de-DE" sz="2400" dirty="0"/>
              <a:t>Lebe seit vielen Jahren </a:t>
            </a:r>
            <a:r>
              <a:rPr lang="de-DE" sz="2400" dirty="0" smtClean="0"/>
              <a:t>in </a:t>
            </a:r>
            <a:r>
              <a:rPr lang="de-DE" sz="2400" dirty="0"/>
              <a:t>Esslingen am Neckar</a:t>
            </a:r>
          </a:p>
          <a:p>
            <a:r>
              <a:rPr lang="de-DE" sz="2400" dirty="0"/>
              <a:t>Seit 2022 offizieller Bachelor Medieninformatik (HS Emden Leer – Seniorenstudium</a:t>
            </a:r>
            <a:r>
              <a:rPr lang="de-DE" sz="2400" dirty="0">
                <a:sym typeface="Wingdings" panose="05000000000000000000" pitchFamily="2" charset="2"/>
              </a:rPr>
              <a:t>)</a:t>
            </a:r>
          </a:p>
          <a:p>
            <a:r>
              <a:rPr lang="de-DE" sz="2400" dirty="0">
                <a:sym typeface="Wingdings" panose="05000000000000000000" pitchFamily="2" charset="2"/>
              </a:rPr>
              <a:t>Aktuell Student im Master Studiengang </a:t>
            </a:r>
            <a:r>
              <a:rPr lang="de-DE" sz="2400" dirty="0" smtClean="0">
                <a:sym typeface="Wingdings" panose="05000000000000000000" pitchFamily="2" charset="2"/>
              </a:rPr>
              <a:t>Medieninformatik</a:t>
            </a:r>
            <a:endParaRPr lang="de-DE" sz="2400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4048" y="4149080"/>
            <a:ext cx="3024336" cy="16347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feld 6"/>
          <p:cNvSpPr txBox="1"/>
          <p:nvPr/>
        </p:nvSpPr>
        <p:spPr>
          <a:xfrm>
            <a:off x="4932040" y="5809123"/>
            <a:ext cx="32319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(Burganlage mit Blick auf die Stadt Richtung Südosten)</a:t>
            </a:r>
            <a:endParaRPr lang="de-DE" sz="1100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402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Pipeline-Verarbeitung (2)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8229600" cy="6046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dirty="0"/>
              <a:t>Am Beispiel des </a:t>
            </a:r>
            <a:r>
              <a:rPr lang="de-DE" sz="2400" dirty="0" err="1"/>
              <a:t>ForEach-Object-Cmdlets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467544" y="2420888"/>
            <a:ext cx="8064896" cy="7917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Get-ChildItem</a:t>
            </a:r>
            <a:r>
              <a:rPr lang="de-DE" sz="14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-Path 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C:\Windows\*.ini |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ForEach-Object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-Begin { "Pipeline-Verarbeitung beginnt..." </a:t>
            </a:r>
            <a:r>
              <a:rPr lang="de-DE" sz="14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-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"Pipeline-Inhalt: </a:t>
            </a:r>
            <a:r>
              <a:rPr lang="de-DE" sz="14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$_" 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r>
              <a:rPr lang="de-DE" sz="14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-End 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 "Pipeline-Verarbeitung fertig..." } 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6372200" y="2973139"/>
            <a:ext cx="0" cy="648072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5796136" y="3681159"/>
            <a:ext cx="1319643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Pipeline-Inhalt</a:t>
            </a: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867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12648" y="206152"/>
            <a:ext cx="8153400" cy="990600"/>
          </a:xfrm>
        </p:spPr>
        <p:txBody>
          <a:bodyPr>
            <a:normAutofit/>
          </a:bodyPr>
          <a:lstStyle/>
          <a:p>
            <a:r>
              <a:rPr lang="de-DE" sz="2800" dirty="0"/>
              <a:t>Der </a:t>
            </a:r>
            <a:r>
              <a:rPr lang="de-DE" sz="2800" dirty="0" err="1"/>
              <a:t>PipelineVariable</a:t>
            </a:r>
            <a:r>
              <a:rPr lang="de-DE" sz="2800" dirty="0"/>
              <a:t>-Parameter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421088"/>
          </a:xfrm>
        </p:spPr>
        <p:txBody>
          <a:bodyPr>
            <a:noAutofit/>
          </a:bodyPr>
          <a:lstStyle/>
          <a:p>
            <a:r>
              <a:rPr lang="de-DE" sz="2400" dirty="0"/>
              <a:t>Allgemeiner Parameter (es gibt ihn daher bei jedem </a:t>
            </a:r>
            <a:r>
              <a:rPr lang="de-DE" sz="2400" dirty="0" err="1"/>
              <a:t>Cmdlet</a:t>
            </a:r>
            <a:r>
              <a:rPr lang="de-DE" sz="2400" dirty="0" smtClean="0"/>
              <a:t>)</a:t>
            </a:r>
          </a:p>
          <a:p>
            <a:r>
              <a:rPr lang="de-DE" sz="2400" dirty="0" smtClean="0"/>
              <a:t>Kam mit der Version 4.0 dazu</a:t>
            </a:r>
            <a:endParaRPr lang="de-DE" sz="2400" dirty="0"/>
          </a:p>
          <a:p>
            <a:r>
              <a:rPr lang="de-DE" sz="2400" dirty="0"/>
              <a:t>Erlaubt es, den Inhalt der Pipeline in einer Variablen abzulegen, um sie zu einem späteren Zeitpunkt </a:t>
            </a:r>
            <a:r>
              <a:rPr lang="de-DE" sz="2400" b="1" dirty="0"/>
              <a:t>während</a:t>
            </a:r>
            <a:r>
              <a:rPr lang="de-DE" sz="2400" dirty="0"/>
              <a:t> der Pipeline-Verarbeitung erneut ansprechen zu können</a:t>
            </a:r>
          </a:p>
          <a:p>
            <a:r>
              <a:rPr lang="de-DE" sz="2400" dirty="0" smtClean="0"/>
              <a:t>Wird selten benutzt, ist aber praktisch (z.B. beim Select-String-</a:t>
            </a:r>
            <a:r>
              <a:rPr lang="de-DE" sz="2400" dirty="0" err="1" smtClean="0"/>
              <a:t>Cmdlet</a:t>
            </a:r>
            <a:r>
              <a:rPr lang="de-DE" sz="2400" dirty="0" smtClean="0"/>
              <a:t>)</a:t>
            </a:r>
            <a:endParaRPr lang="de-DE" sz="2400" dirty="0"/>
          </a:p>
          <a:p>
            <a:r>
              <a:rPr lang="de-DE" sz="2400" dirty="0"/>
              <a:t>Erspart ein </a:t>
            </a:r>
            <a:r>
              <a:rPr lang="de-DE" sz="2400" dirty="0" smtClean="0"/>
              <a:t>weiteres </a:t>
            </a:r>
            <a:r>
              <a:rPr lang="de-DE" sz="2400" dirty="0" err="1" smtClean="0"/>
              <a:t>ForEach-Object-Cmdlet</a:t>
            </a:r>
            <a:r>
              <a:rPr lang="de-DE" sz="2400" dirty="0" smtClean="0"/>
              <a:t> für das Abarbeiten der Pipeline</a:t>
            </a:r>
            <a:endParaRPr lang="de-DE" sz="2400" dirty="0"/>
          </a:p>
          <a:p>
            <a:r>
              <a:rPr lang="de-DE" sz="2400" dirty="0"/>
              <a:t>Funktioniert nur mit „Streaming-</a:t>
            </a:r>
            <a:r>
              <a:rPr lang="de-DE" sz="2400" dirty="0" err="1"/>
              <a:t>Commands</a:t>
            </a:r>
            <a:r>
              <a:rPr lang="de-DE" sz="2400" dirty="0" smtClean="0"/>
              <a:t>“, die keine Objekte „sammeln“ </a:t>
            </a:r>
            <a:r>
              <a:rPr lang="de-DE" sz="2400" dirty="0"/>
              <a:t>(also nicht mit Group-Object, Sort-Object usw.)</a:t>
            </a:r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4625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Beispiel für PipelineVariable-Parameter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83568" y="1556792"/>
            <a:ext cx="8153400" cy="2034262"/>
          </a:xfrm>
        </p:spPr>
        <p:txBody>
          <a:bodyPr>
            <a:noAutofit/>
          </a:bodyPr>
          <a:lstStyle/>
          <a:p>
            <a:r>
              <a:rPr lang="de-DE" sz="2000" dirty="0"/>
              <a:t>Verzeichnisse ausgeben, auf die ein Benutzerkonto Vollzugriff besitzt, das kein Administratorkonto ist</a:t>
            </a:r>
          </a:p>
          <a:p>
            <a:r>
              <a:rPr lang="de-DE" sz="2000" dirty="0"/>
              <a:t>Die Objekte, die </a:t>
            </a:r>
            <a:r>
              <a:rPr lang="de-DE" sz="2000" dirty="0" err="1"/>
              <a:t>Get-ChildItem</a:t>
            </a:r>
            <a:r>
              <a:rPr lang="de-DE" sz="2000" dirty="0"/>
              <a:t> liefert, werden in der Variablen </a:t>
            </a:r>
            <a:r>
              <a:rPr lang="de-DE" sz="2000" i="1" dirty="0"/>
              <a:t>File</a:t>
            </a:r>
            <a:r>
              <a:rPr lang="de-DE" sz="2000" dirty="0"/>
              <a:t> abgelegt, damit sie „später“ (bei Select-</a:t>
            </a:r>
            <a:r>
              <a:rPr lang="de-DE" sz="2000" dirty="0" err="1"/>
              <a:t>Object</a:t>
            </a:r>
            <a:r>
              <a:rPr lang="de-DE" sz="2000" dirty="0"/>
              <a:t>) noch zur Verfügung stehen</a:t>
            </a:r>
          </a:p>
          <a:p>
            <a:r>
              <a:rPr lang="de-DE" sz="2000" b="1" dirty="0"/>
              <a:t>Vorteil</a:t>
            </a:r>
            <a:r>
              <a:rPr lang="de-DE" sz="2000" dirty="0"/>
              <a:t>:  Kein angehängtes </a:t>
            </a:r>
            <a:r>
              <a:rPr lang="de-DE" sz="2000" dirty="0" err="1"/>
              <a:t>ForEach-Object</a:t>
            </a:r>
            <a:r>
              <a:rPr lang="de-DE" sz="2000" dirty="0"/>
              <a:t> erforderlich, kürzere Befehlskette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668427" y="3628519"/>
            <a:ext cx="8064896" cy="165351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 </a:t>
            </a:r>
            <a:r>
              <a:rPr lang="de-DE" sz="14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TB05_PipelineVariableBeispiel.ps1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de-DE" sz="14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Get-ChildItem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C:\ -</a:t>
            </a:r>
            <a:r>
              <a:rPr lang="de-DE" sz="14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ErrorAction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Ignore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Directory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PipelineVariable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 | </a:t>
            </a:r>
            <a:r>
              <a:rPr lang="de-DE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-ACL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</a:t>
            </a:r>
            <a:r>
              <a:rPr lang="de-DE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ExpandProperty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Access | </a:t>
            </a:r>
            <a:r>
              <a:rPr lang="de-DE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$_.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FileSystemRights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`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-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FullControl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-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and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$_.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IdentityReference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notmatch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"Administratoren"} | 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</a:t>
            </a:r>
            <a:r>
              <a:rPr lang="de-DE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</a:t>
            </a:r>
            <a:r>
              <a:rPr lang="de-DE" sz="1400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Property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IdentityReference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@{n="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Path";e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={$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File.FullName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}}</a:t>
            </a:r>
          </a:p>
        </p:txBody>
      </p:sp>
      <p:cxnSp>
        <p:nvCxnSpPr>
          <p:cNvPr id="7" name="Gerade Verbindung mit Pfeil 6"/>
          <p:cNvCxnSpPr/>
          <p:nvPr/>
        </p:nvCxnSpPr>
        <p:spPr>
          <a:xfrm>
            <a:off x="8303612" y="4327639"/>
            <a:ext cx="0" cy="115212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6794990" y="5517232"/>
            <a:ext cx="2019193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Nur der Name (ohne $)</a:t>
            </a:r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6287388" y="4759687"/>
            <a:ext cx="0" cy="1152128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5495300" y="5971998"/>
            <a:ext cx="241032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Erneute Verwendung (mit $)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225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Der OutVariable-Parameter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Der </a:t>
            </a:r>
            <a:r>
              <a:rPr lang="de-DE" sz="2400" dirty="0" err="1"/>
              <a:t>OutVariable</a:t>
            </a:r>
            <a:r>
              <a:rPr lang="de-DE" sz="2400" dirty="0"/>
              <a:t>-Parameter</a:t>
            </a:r>
          </a:p>
          <a:p>
            <a:r>
              <a:rPr lang="de-DE" sz="2400" dirty="0"/>
              <a:t>Überträgt die gesamte (!) Pipeline-Ausgabe in eine Variable</a:t>
            </a:r>
          </a:p>
          <a:p>
            <a:r>
              <a:rPr lang="de-DE" sz="2400" dirty="0"/>
              <a:t>Wie bei PipelineVariable wird nur der Name angegeben (also kein $)</a:t>
            </a:r>
          </a:p>
          <a:p>
            <a:r>
              <a:rPr lang="de-DE" sz="2400" dirty="0"/>
              <a:t>Im Unterschied zu PipelineVariable wird nicht der aktuelle Inhalt der Pipeline, sondern die gesamte Ausgabe abgelegt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27584" y="4457788"/>
            <a:ext cx="8064896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 | Where-Object WS -gt 100MB -OutVariable Proz100MB |</a:t>
            </a:r>
            <a:b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Stop-Process –WhatIf </a:t>
            </a:r>
          </a:p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$Proz100MB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6300192" y="4755807"/>
            <a:ext cx="0" cy="761425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5004048" y="5619208"/>
            <a:ext cx="2019193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Nur der Name (ohne $)</a:t>
            </a: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73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Der </a:t>
            </a:r>
            <a:r>
              <a:rPr lang="de-DE" sz="2800" dirty="0" err="1" smtClean="0"/>
              <a:t>ExpandProperty</a:t>
            </a:r>
            <a:r>
              <a:rPr lang="de-DE" sz="2800" dirty="0" smtClean="0"/>
              <a:t>-Parameter</a:t>
            </a:r>
            <a:endParaRPr lang="de-DE" sz="2800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Eine der am wenigsten bekannten Parameter (gibt es aber seit Version 1.0)</a:t>
            </a:r>
          </a:p>
          <a:p>
            <a:r>
              <a:rPr lang="de-DE" sz="2400" dirty="0" smtClean="0"/>
              <a:t>Er hat zwei Aufgaben:</a:t>
            </a:r>
          </a:p>
          <a:p>
            <a:pPr lvl="1"/>
            <a:r>
              <a:rPr lang="de-DE" sz="2100" dirty="0" smtClean="0"/>
              <a:t>Expandieren von Properties, die aus mehreren Objekten bestehen – in diesem Fall werden alle Objekte einzeln in die Pipeline gelegt</a:t>
            </a:r>
          </a:p>
          <a:p>
            <a:pPr lvl="1"/>
            <a:r>
              <a:rPr lang="de-DE" sz="2100" dirty="0" smtClean="0"/>
              <a:t>„Abschneiden“ der Property, so dass nur der Wert ausgegeben wird</a:t>
            </a:r>
          </a:p>
          <a:p>
            <a:pPr lvl="1"/>
            <a:r>
              <a:rPr lang="de-DE" sz="2100" b="1" dirty="0" smtClean="0"/>
              <a:t>Tipp</a:t>
            </a:r>
            <a:r>
              <a:rPr lang="de-DE" sz="2100" dirty="0" smtClean="0"/>
              <a:t>: Kann mit dem Property-Parameter kombiniert werden</a:t>
            </a:r>
            <a:endParaRPr lang="de-DE" sz="2100" dirty="0"/>
          </a:p>
        </p:txBody>
      </p:sp>
      <p:sp>
        <p:nvSpPr>
          <p:cNvPr id="4" name="Textfeld 3"/>
          <p:cNvSpPr txBox="1"/>
          <p:nvPr/>
        </p:nvSpPr>
        <p:spPr>
          <a:xfrm>
            <a:off x="827584" y="4457788"/>
            <a:ext cx="806489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 | 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–Property Name, 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StartInfo</a:t>
            </a:r>
            <a:endParaRPr lang="de-DE" sz="16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27584" y="5081080"/>
            <a:ext cx="806489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 | 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Select-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–Property Name –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ExpandProperty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StartInfo</a:t>
            </a:r>
            <a:endParaRPr lang="de-DE" sz="16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6876256" y="5373600"/>
            <a:ext cx="0" cy="50816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6516216" y="5881760"/>
            <a:ext cx="85701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smtClean="0"/>
              <a:t>Besser;)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724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8" grpId="0" animBg="1"/>
      <p:bldP spid="12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sz="2800" dirty="0"/>
              <a:t>Einzelne Objekte in der Pipeline auswählen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b="1" dirty="0"/>
              <a:t>Select-Object</a:t>
            </a:r>
            <a:r>
              <a:rPr lang="de-DE" sz="2400" dirty="0"/>
              <a:t> besitzt </a:t>
            </a:r>
            <a:r>
              <a:rPr lang="de-DE" sz="2400" dirty="0" smtClean="0"/>
              <a:t>mehrere Parameter</a:t>
            </a:r>
            <a:endParaRPr lang="de-DE" sz="2400" dirty="0"/>
          </a:p>
          <a:p>
            <a:pPr lvl="1"/>
            <a:r>
              <a:rPr lang="de-DE" sz="2000" b="1" dirty="0"/>
              <a:t>Index</a:t>
            </a:r>
            <a:r>
              <a:rPr lang="de-DE" sz="2000" dirty="0"/>
              <a:t> n – auf ein bestimmtes Objekt anhand seiner Reihenfolge zugreifen</a:t>
            </a:r>
          </a:p>
          <a:p>
            <a:pPr lvl="1"/>
            <a:r>
              <a:rPr lang="de-DE" sz="2000" b="1" dirty="0"/>
              <a:t>Skip</a:t>
            </a:r>
            <a:r>
              <a:rPr lang="de-DE" sz="2000" dirty="0"/>
              <a:t> n – die ersten n Elemente überspringen</a:t>
            </a:r>
          </a:p>
          <a:p>
            <a:pPr lvl="1"/>
            <a:r>
              <a:rPr lang="de-DE" sz="2000" b="1" dirty="0"/>
              <a:t>First</a:t>
            </a:r>
            <a:r>
              <a:rPr lang="de-DE" sz="2000" dirty="0"/>
              <a:t> n – die letzten Elemente zurückgeben</a:t>
            </a:r>
          </a:p>
          <a:p>
            <a:pPr lvl="1"/>
            <a:r>
              <a:rPr lang="de-DE" sz="2000" b="1" dirty="0"/>
              <a:t>Last</a:t>
            </a:r>
            <a:r>
              <a:rPr lang="de-DE" sz="2000" dirty="0"/>
              <a:t> n – die letzten Elemente zurückgeben</a:t>
            </a:r>
          </a:p>
          <a:p>
            <a:r>
              <a:rPr lang="de-DE" sz="2400" dirty="0"/>
              <a:t>Die Gesamtzahl aller Objekte erhält man z.B. über die </a:t>
            </a:r>
            <a:r>
              <a:rPr lang="de-DE" sz="2400" dirty="0" smtClean="0"/>
              <a:t>Count-Eigenschaft (runde Klammern)</a:t>
            </a:r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683568" y="4838733"/>
            <a:ext cx="8064896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16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16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WS -</a:t>
            </a:r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100MB).Count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683568" y="5383439"/>
            <a:ext cx="8064896" cy="637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Where-Object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WS -</a:t>
            </a:r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gt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100MB -</a:t>
            </a:r>
            <a:r>
              <a:rPr lang="de-DE" sz="16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OutVariable</a:t>
            </a:r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Proz100MB</a:t>
            </a:r>
          </a:p>
          <a:p>
            <a:r>
              <a:rPr lang="de-DE" sz="16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@($Proz100MB).Count</a:t>
            </a:r>
          </a:p>
        </p:txBody>
      </p:sp>
      <p:sp>
        <p:nvSpPr>
          <p:cNvPr id="10" name="Fußzeilenplatzhalt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59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Was waren noch einmal die Objekte?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67333"/>
            <a:ext cx="8229600" cy="4525963"/>
          </a:xfrm>
        </p:spPr>
        <p:txBody>
          <a:bodyPr>
            <a:normAutofit/>
          </a:bodyPr>
          <a:lstStyle/>
          <a:p>
            <a:r>
              <a:rPr lang="de-DE" sz="2400" dirty="0"/>
              <a:t>Ein Objekt fasst mehrere Informationen und Befehle für einen „Gegenstand“ (z.B. ein Prozess) zusammen und stellt diese über Members (Eigenschaften, Methoden usw.) zur Verfügung</a:t>
            </a:r>
          </a:p>
          <a:p>
            <a:r>
              <a:rPr lang="de-DE" sz="2400" dirty="0"/>
              <a:t>Über Objekte wird die Weiterverarbeitung von Abfragen vereinfacht, da die Detaildaten über Eigenschaften angesprochen werden</a:t>
            </a:r>
          </a:p>
          <a:p>
            <a:r>
              <a:rPr lang="de-DE" sz="2400" b="1" dirty="0"/>
              <a:t>Wichtig</a:t>
            </a:r>
            <a:r>
              <a:rPr lang="de-DE" sz="2400" dirty="0"/>
              <a:t>: Alle </a:t>
            </a:r>
            <a:r>
              <a:rPr lang="de-DE" sz="2400" dirty="0" err="1"/>
              <a:t>Get-Cmdlets</a:t>
            </a:r>
            <a:r>
              <a:rPr lang="de-DE" sz="2400" dirty="0"/>
              <a:t> geben Objekte zurück und keinen Text</a:t>
            </a:r>
          </a:p>
          <a:p>
            <a:r>
              <a:rPr lang="de-DE" sz="2400" b="1" dirty="0"/>
              <a:t>Tipp</a:t>
            </a:r>
            <a:r>
              <a:rPr lang="de-DE" sz="2400" dirty="0"/>
              <a:t>: Möchte man trotzdem Text, muss ein </a:t>
            </a:r>
            <a:r>
              <a:rPr lang="de-DE" sz="2400" b="1" dirty="0"/>
              <a:t>Out-String</a:t>
            </a:r>
            <a:r>
              <a:rPr lang="de-DE" sz="2400" dirty="0"/>
              <a:t> angehängt werden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352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Kurz und knapp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Ein Objekt fasst alle Merkmale eines „Gegenstandes“ (Prozess, Verzeichnis, Benutzerkonto usw.) zusammen</a:t>
            </a:r>
          </a:p>
          <a:p>
            <a:r>
              <a:rPr lang="de-DE" sz="2400" dirty="0"/>
              <a:t>Jedes Merkmal besitzt einen eigenen Namen</a:t>
            </a:r>
          </a:p>
          <a:p>
            <a:r>
              <a:rPr lang="de-DE" sz="2400" dirty="0"/>
              <a:t>Zwischen dem Namen des Gegenstandes und dem Namen des Merkmals steht immer ein Punkt (oder Doppelpunkt)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246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Objekte </a:t>
            </a:r>
            <a:r>
              <a:rPr lang="de-DE" sz="2800" dirty="0"/>
              <a:t>versus Text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495325"/>
            <a:ext cx="8229600" cy="4525963"/>
          </a:xfrm>
        </p:spPr>
        <p:txBody>
          <a:bodyPr>
            <a:normAutofit/>
          </a:bodyPr>
          <a:lstStyle/>
          <a:p>
            <a:r>
              <a:rPr lang="de-DE" sz="2400" dirty="0"/>
              <a:t>Objekte sind immer dann besser, wenn die Rückgabe eines </a:t>
            </a:r>
            <a:r>
              <a:rPr lang="de-DE" sz="2400" dirty="0" err="1"/>
              <a:t>Cmdlets</a:t>
            </a:r>
            <a:r>
              <a:rPr lang="de-DE" sz="2400" dirty="0"/>
              <a:t> weiterverarbeitet werden soll</a:t>
            </a:r>
          </a:p>
          <a:p>
            <a:pPr marL="0" indent="0">
              <a:buNone/>
            </a:pPr>
            <a:r>
              <a:rPr lang="de-DE" sz="2400" b="1" dirty="0"/>
              <a:t>Rückgabe als Text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pPr marL="0" indent="0">
              <a:buNone/>
            </a:pPr>
            <a:r>
              <a:rPr lang="de-DE" sz="2400" b="1" dirty="0"/>
              <a:t>Rückgabe als Objekte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99592" y="2882904"/>
            <a:ext cx="1095863" cy="360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Tasklist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2051720" y="3047940"/>
            <a:ext cx="50405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2699792" y="2827216"/>
            <a:ext cx="6279975" cy="9917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Abbildname                     PID Sitzungsname       Sitz.-Nr. Speichernutzung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========================= ======== ================ =========== ===============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Idle</a:t>
            </a:r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0 Services                   0             4 K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                           4 Services                   0           300 K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smss.exe                       368 Services                   0           500 K</a:t>
            </a:r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5436096" y="3891016"/>
            <a:ext cx="0" cy="36004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5292080" y="4281024"/>
            <a:ext cx="266520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Nur Text, muss zerlegt werden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202396" y="4814567"/>
            <a:ext cx="2785428" cy="57629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Get-Process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|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Sort-Object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-Property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endParaRPr lang="de-DE" sz="14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3" name="Gerade Verbindung mit Pfeil 12"/>
          <p:cNvCxnSpPr/>
          <p:nvPr/>
        </p:nvCxnSpPr>
        <p:spPr>
          <a:xfrm>
            <a:off x="2970572" y="5064164"/>
            <a:ext cx="50405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3453955" y="4843440"/>
            <a:ext cx="5510533" cy="116106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Handles  NPM(K)    PM(K)      WS(K) VM(M)   CPU(s)    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ProcessName</a:t>
            </a:r>
            <a:endParaRPr lang="de-DE" sz="11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-------  ------    -----      ----- -----   ------     -- -----------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0       0        0          4     0               0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Idle</a:t>
            </a:r>
            <a:endParaRPr lang="de-DE" sz="11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3868       0     1020        300     5               4 System</a:t>
            </a: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347      27    13184      12028   121             288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svchost</a:t>
            </a:r>
            <a:endParaRPr lang="de-DE" sz="11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1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44       2      248        500     4             368 </a:t>
            </a:r>
            <a:r>
              <a:rPr lang="de-DE" sz="11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smss</a:t>
            </a:r>
            <a:endParaRPr lang="de-DE" sz="11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6" name="Gerade Verbindung mit Pfeil 15"/>
          <p:cNvCxnSpPr>
            <a:stCxn id="12" idx="2"/>
          </p:cNvCxnSpPr>
          <p:nvPr/>
        </p:nvCxnSpPr>
        <p:spPr>
          <a:xfrm flipH="1">
            <a:off x="1407561" y="5390860"/>
            <a:ext cx="187549" cy="287803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1115616" y="5763224"/>
            <a:ext cx="1135939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Eigenschaft</a:t>
            </a:r>
          </a:p>
        </p:txBody>
      </p:sp>
      <p:sp>
        <p:nvSpPr>
          <p:cNvPr id="18" name="Ellipse 17"/>
          <p:cNvSpPr/>
          <p:nvPr/>
        </p:nvSpPr>
        <p:spPr>
          <a:xfrm>
            <a:off x="683568" y="5728793"/>
            <a:ext cx="288032" cy="339715"/>
          </a:xfrm>
          <a:prstGeom prst="ellipse">
            <a:avLst/>
          </a:prstGeom>
          <a:solidFill>
            <a:schemeClr val="tx2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/>
              <a:t>1</a:t>
            </a:r>
          </a:p>
        </p:txBody>
      </p:sp>
      <p:sp>
        <p:nvSpPr>
          <p:cNvPr id="19" name="Ellipse 18"/>
          <p:cNvSpPr/>
          <p:nvPr/>
        </p:nvSpPr>
        <p:spPr>
          <a:xfrm>
            <a:off x="8019758" y="4241413"/>
            <a:ext cx="288032" cy="33971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/>
              <a:t>1</a:t>
            </a: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842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Objekte und ihre Members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Objekte besitzen Members</a:t>
            </a:r>
          </a:p>
          <a:p>
            <a:r>
              <a:rPr lang="de-DE" sz="2400" dirty="0"/>
              <a:t>Members = Eigenschaften (Properties), Methoden (</a:t>
            </a:r>
            <a:r>
              <a:rPr lang="de-DE" sz="2400" dirty="0" err="1"/>
              <a:t>Methods</a:t>
            </a:r>
            <a:r>
              <a:rPr lang="de-DE" sz="2400" dirty="0"/>
              <a:t>), </a:t>
            </a:r>
            <a:r>
              <a:rPr lang="de-DE" sz="2400" dirty="0" err="1"/>
              <a:t>NoteProperty</a:t>
            </a:r>
            <a:r>
              <a:rPr lang="de-DE" sz="2400" dirty="0"/>
              <a:t>, </a:t>
            </a:r>
            <a:r>
              <a:rPr lang="de-DE" sz="2400" dirty="0" err="1"/>
              <a:t>ScriptProperty</a:t>
            </a:r>
            <a:r>
              <a:rPr lang="de-DE" sz="2400" dirty="0"/>
              <a:t>, </a:t>
            </a:r>
            <a:r>
              <a:rPr lang="de-DE" sz="2400" dirty="0" err="1"/>
              <a:t>PropertySet</a:t>
            </a:r>
            <a:r>
              <a:rPr lang="de-DE" sz="2400" dirty="0"/>
              <a:t> usw.</a:t>
            </a:r>
          </a:p>
          <a:p>
            <a:r>
              <a:rPr lang="de-DE" sz="2400" dirty="0"/>
              <a:t>Die Members eines Objekts erhält man per </a:t>
            </a:r>
            <a:r>
              <a:rPr lang="de-DE" sz="2400" dirty="0" err="1">
                <a:solidFill>
                  <a:srgbClr val="C00000"/>
                </a:solidFill>
              </a:rPr>
              <a:t>Get</a:t>
            </a:r>
            <a:r>
              <a:rPr lang="de-DE" sz="2400" dirty="0">
                <a:solidFill>
                  <a:srgbClr val="C00000"/>
                </a:solidFill>
              </a:rPr>
              <a:t>-Member</a:t>
            </a:r>
            <a:r>
              <a:rPr lang="de-DE" sz="2400" dirty="0"/>
              <a:t>-</a:t>
            </a:r>
            <a:r>
              <a:rPr lang="de-DE" sz="2400" dirty="0" err="1"/>
              <a:t>Cmdlet</a:t>
            </a:r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54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Das Ziel der Schulung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>
            <a:noAutofit/>
          </a:bodyPr>
          <a:lstStyle/>
          <a:p>
            <a:r>
              <a:rPr lang="de-DE" sz="2400" dirty="0" err="1" smtClean="0"/>
              <a:t>PowerShell</a:t>
            </a:r>
            <a:r>
              <a:rPr lang="de-DE" sz="2400" dirty="0" smtClean="0"/>
              <a:t>-Kenntnisse auffrischen und vertiefen</a:t>
            </a:r>
          </a:p>
          <a:p>
            <a:r>
              <a:rPr lang="de-DE" sz="2400" dirty="0" smtClean="0"/>
              <a:t>Ein tieferes Verständnis für die Arbeitsweise 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und den Umgang mit der internen Syntax, der Pipeline und den </a:t>
            </a:r>
            <a:r>
              <a:rPr lang="de-DE" sz="2400" dirty="0" err="1" smtClean="0"/>
              <a:t>Commands</a:t>
            </a:r>
            <a:r>
              <a:rPr lang="de-DE" sz="2400" dirty="0" smtClean="0"/>
              <a:t> und Modulen</a:t>
            </a:r>
            <a:endParaRPr lang="de-DE" sz="2400" dirty="0"/>
          </a:p>
          <a:p>
            <a:r>
              <a:rPr lang="de-DE" sz="2400" dirty="0"/>
              <a:t>Tipps für die Praxis (z.B. Performance-Tipps) </a:t>
            </a:r>
            <a:r>
              <a:rPr lang="de-DE" sz="2400" dirty="0" smtClean="0"/>
              <a:t>mitnehmen</a:t>
            </a:r>
          </a:p>
          <a:p>
            <a:r>
              <a:rPr lang="de-DE" sz="2400" dirty="0" smtClean="0"/>
              <a:t>Erfahrungsaustausch</a:t>
            </a:r>
            <a:endParaRPr lang="de-DE" sz="2400" dirty="0"/>
          </a:p>
          <a:p>
            <a:r>
              <a:rPr lang="de-DE" sz="2400" dirty="0" smtClean="0"/>
              <a:t>Gelegenheit </a:t>
            </a:r>
            <a:r>
              <a:rPr lang="de-DE" sz="2400" dirty="0"/>
              <a:t>sich an drei </a:t>
            </a:r>
            <a:r>
              <a:rPr lang="de-DE" sz="2400" dirty="0" smtClean="0"/>
              <a:t>Tagen (ohne Ablenkungen) mit </a:t>
            </a:r>
            <a:r>
              <a:rPr lang="de-DE" sz="2400" dirty="0"/>
              <a:t>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 7 </a:t>
            </a:r>
            <a:r>
              <a:rPr lang="de-DE" sz="2400" dirty="0"/>
              <a:t>zu beschäftigen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218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Das Prinzip der Parameterbindung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484784"/>
            <a:ext cx="8229600" cy="4857403"/>
          </a:xfrm>
        </p:spPr>
        <p:txBody>
          <a:bodyPr>
            <a:normAutofit/>
          </a:bodyPr>
          <a:lstStyle/>
          <a:p>
            <a:r>
              <a:rPr lang="de-DE" sz="2400" dirty="0"/>
              <a:t>Parameterbindung bedeutet, dass ein Parameter seinen Wert von dem Objekt in der Pipeline enthält</a:t>
            </a:r>
          </a:p>
          <a:p>
            <a:r>
              <a:rPr lang="de-DE" sz="2400" dirty="0"/>
              <a:t>Es gibt zwei Sorten der Parameterbindung:</a:t>
            </a:r>
          </a:p>
          <a:p>
            <a:pPr lvl="1"/>
            <a:r>
              <a:rPr lang="de-DE" sz="2000" dirty="0"/>
              <a:t>Über den Namen der Eigenschaft des Objekts in der Pipeline (</a:t>
            </a:r>
            <a:r>
              <a:rPr lang="de-DE" sz="2000" b="1" dirty="0" err="1"/>
              <a:t>ByPropertyName</a:t>
            </a:r>
            <a:r>
              <a:rPr lang="de-DE" sz="2000" dirty="0"/>
              <a:t>)</a:t>
            </a:r>
          </a:p>
          <a:p>
            <a:pPr lvl="1"/>
            <a:r>
              <a:rPr lang="de-DE" sz="2000" dirty="0"/>
              <a:t>Über den Wert in der Pipeline (</a:t>
            </a:r>
            <a:r>
              <a:rPr lang="de-DE" sz="2000" b="1" dirty="0" err="1"/>
              <a:t>ByValue</a:t>
            </a:r>
            <a:r>
              <a:rPr lang="de-DE" sz="2000" dirty="0"/>
              <a:t>)</a:t>
            </a:r>
          </a:p>
          <a:p>
            <a:r>
              <a:rPr lang="de-DE" sz="2400" dirty="0"/>
              <a:t>Welche Sorten der Parameterbindung ein Parameter unterstützt, erfährt man aus der </a:t>
            </a:r>
            <a:r>
              <a:rPr lang="de-DE" sz="2400" dirty="0" err="1"/>
              <a:t>PowerShell</a:t>
            </a:r>
            <a:r>
              <a:rPr lang="de-DE" sz="2400" dirty="0"/>
              <a:t>-Hilfe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99602" y="4640420"/>
            <a:ext cx="4464486" cy="16689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100" dirty="0"/>
              <a:t> -Name &lt;String[]&gt;</a:t>
            </a:r>
          </a:p>
          <a:p>
            <a:r>
              <a:rPr lang="en-US" sz="1100" dirty="0"/>
              <a:t>    Specifies the service names for the service to be started.</a:t>
            </a:r>
          </a:p>
          <a:p>
            <a:r>
              <a:rPr lang="de-DE" sz="1100" dirty="0"/>
              <a:t>    </a:t>
            </a:r>
          </a:p>
          <a:p>
            <a:r>
              <a:rPr lang="de-DE" sz="1100" dirty="0"/>
              <a:t>   Erforderlich?                </a:t>
            </a:r>
            <a:r>
              <a:rPr lang="de-DE" sz="1100" dirty="0" err="1"/>
              <a:t>true</a:t>
            </a:r>
            <a:endParaRPr lang="de-DE" sz="1100" dirty="0"/>
          </a:p>
          <a:p>
            <a:r>
              <a:rPr lang="de-DE" sz="1100" dirty="0"/>
              <a:t>   Position?                      1</a:t>
            </a:r>
          </a:p>
          <a:p>
            <a:r>
              <a:rPr lang="de-DE" sz="1100" dirty="0"/>
              <a:t>   Standardwert                 </a:t>
            </a:r>
          </a:p>
          <a:p>
            <a:r>
              <a:rPr lang="de-DE" sz="1100" dirty="0"/>
              <a:t>   Pipelineeingaben </a:t>
            </a:r>
            <a:r>
              <a:rPr lang="de-DE" sz="1100" dirty="0" err="1"/>
              <a:t>akzeptieren?true</a:t>
            </a:r>
            <a:r>
              <a:rPr lang="de-DE" sz="1100" dirty="0"/>
              <a:t> (</a:t>
            </a:r>
            <a:r>
              <a:rPr lang="de-DE" sz="1100" dirty="0" err="1"/>
              <a:t>ByPropertyName</a:t>
            </a:r>
            <a:r>
              <a:rPr lang="de-DE" sz="1100" dirty="0"/>
              <a:t>, </a:t>
            </a:r>
            <a:r>
              <a:rPr lang="de-DE" sz="1100" dirty="0" err="1"/>
              <a:t>ByValue</a:t>
            </a:r>
            <a:r>
              <a:rPr lang="de-DE" sz="1100" dirty="0"/>
              <a:t>)</a:t>
            </a:r>
          </a:p>
          <a:p>
            <a:r>
              <a:rPr lang="de-DE" sz="1100" dirty="0"/>
              <a:t>   Platzhalterzeichen akzeptieren?  </a:t>
            </a:r>
            <a:r>
              <a:rPr lang="de-DE" sz="1100" dirty="0" err="1"/>
              <a:t>false</a:t>
            </a:r>
            <a:r>
              <a:rPr lang="de-DE" sz="1100" dirty="0"/>
              <a:t> </a:t>
            </a:r>
          </a:p>
          <a:p>
            <a:endParaRPr lang="de-DE" sz="11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5231008" y="4932762"/>
            <a:ext cx="79208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6059005" y="4767726"/>
            <a:ext cx="142922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Parametername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6048313" y="5621573"/>
            <a:ext cx="2556135" cy="51473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Art der Parameterbindung, die</a:t>
            </a:r>
          </a:p>
          <a:p>
            <a:r>
              <a:rPr lang="de-DE" dirty="0"/>
              <a:t>möglich ist</a:t>
            </a:r>
          </a:p>
        </p:txBody>
      </p:sp>
      <p:sp>
        <p:nvSpPr>
          <p:cNvPr id="11" name="Fußzeilenplatzhalt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cxnSp>
        <p:nvCxnSpPr>
          <p:cNvPr id="13" name="Gerade Verbindung mit Pfeil 12"/>
          <p:cNvCxnSpPr/>
          <p:nvPr/>
        </p:nvCxnSpPr>
        <p:spPr>
          <a:xfrm>
            <a:off x="5220072" y="5805264"/>
            <a:ext cx="79208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53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10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Parameterbindung per Name einer Eigenschaft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229600" cy="648072"/>
          </a:xfrm>
        </p:spPr>
        <p:txBody>
          <a:bodyPr>
            <a:normAutofit fontScale="92500" lnSpcReduction="20000"/>
          </a:bodyPr>
          <a:lstStyle/>
          <a:p>
            <a:r>
              <a:rPr lang="de-DE" sz="2400" dirty="0"/>
              <a:t>Der Name der Eigenschaft des Objekts in der Pipeline liefert den Wert für den Parameter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39552" y="2276872"/>
            <a:ext cx="7920880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en-US" sz="1600" dirty="0"/>
              <a:t>$</a:t>
            </a:r>
            <a:r>
              <a:rPr lang="en-US" sz="1600" dirty="0" err="1"/>
              <a:t>Datei</a:t>
            </a:r>
            <a:r>
              <a:rPr lang="en-US" sz="1600" dirty="0"/>
              <a:t> = New-Item -Path Test.dat -</a:t>
            </a:r>
            <a:r>
              <a:rPr lang="en-US" sz="1600" dirty="0" err="1"/>
              <a:t>ItemType</a:t>
            </a:r>
            <a:r>
              <a:rPr lang="en-US" sz="1600" dirty="0"/>
              <a:t> File</a:t>
            </a:r>
          </a:p>
          <a:p>
            <a:endParaRPr lang="de-DE" sz="1600" dirty="0"/>
          </a:p>
          <a:p>
            <a:r>
              <a:rPr lang="de-DE" sz="1600" dirty="0"/>
              <a:t>$Datei                                   |         Remove-Item -</a:t>
            </a:r>
            <a:r>
              <a:rPr lang="de-DE" sz="1600" dirty="0" err="1"/>
              <a:t>WhatIf</a:t>
            </a:r>
            <a:r>
              <a:rPr lang="de-DE" sz="1600" dirty="0"/>
              <a:t> </a:t>
            </a:r>
          </a:p>
        </p:txBody>
      </p:sp>
      <p:sp>
        <p:nvSpPr>
          <p:cNvPr id="5" name="Geschweifte Klammer rechts 4"/>
          <p:cNvSpPr/>
          <p:nvPr/>
        </p:nvSpPr>
        <p:spPr>
          <a:xfrm rot="5400000">
            <a:off x="1907704" y="3573016"/>
            <a:ext cx="648072" cy="2520280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/>
          <p:cNvSpPr txBox="1"/>
          <p:nvPr/>
        </p:nvSpPr>
        <p:spPr>
          <a:xfrm>
            <a:off x="611625" y="5229200"/>
            <a:ext cx="7560775" cy="51473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Die Bindung erfolgt über den Namen einer Eigenschaft, dessen Objekts, das sich in der Pipeline</a:t>
            </a:r>
          </a:p>
          <a:p>
            <a:r>
              <a:rPr lang="de-DE" dirty="0"/>
              <a:t>Befindet (in diesem Fall die </a:t>
            </a:r>
            <a:r>
              <a:rPr lang="de-DE" dirty="0" err="1"/>
              <a:t>PSPath</a:t>
            </a:r>
            <a:r>
              <a:rPr lang="de-DE" dirty="0"/>
              <a:t>-Eigenschaft von </a:t>
            </a:r>
            <a:r>
              <a:rPr lang="de-DE" dirty="0" err="1"/>
              <a:t>FileInfo</a:t>
            </a:r>
            <a:r>
              <a:rPr lang="de-DE" dirty="0"/>
              <a:t>)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611560" y="3429000"/>
            <a:ext cx="1152128" cy="100811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 err="1"/>
              <a:t>FileInfo</a:t>
            </a:r>
            <a:r>
              <a:rPr lang="de-DE" dirty="0"/>
              <a:t>-Objekt</a:t>
            </a:r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899592" y="3068960"/>
            <a:ext cx="0" cy="288032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/>
          <p:nvPr/>
        </p:nvCxnSpPr>
        <p:spPr>
          <a:xfrm>
            <a:off x="1763688" y="3645024"/>
            <a:ext cx="43204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2291186" y="3501008"/>
            <a:ext cx="1760532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err="1"/>
              <a:t>PSPath</a:t>
            </a:r>
            <a:r>
              <a:rPr lang="de-DE" dirty="0"/>
              <a:t>-Eigenschaft</a:t>
            </a:r>
          </a:p>
        </p:txBody>
      </p:sp>
      <p:cxnSp>
        <p:nvCxnSpPr>
          <p:cNvPr id="14" name="Gerade Verbindung mit Pfeil 13"/>
          <p:cNvCxnSpPr/>
          <p:nvPr/>
        </p:nvCxnSpPr>
        <p:spPr>
          <a:xfrm flipV="1">
            <a:off x="3071553" y="3068960"/>
            <a:ext cx="0" cy="36004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/>
          <p:cNvSpPr txBox="1"/>
          <p:nvPr/>
        </p:nvSpPr>
        <p:spPr>
          <a:xfrm>
            <a:off x="3347864" y="3068960"/>
            <a:ext cx="2631925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Path-Parameter (Alias: </a:t>
            </a:r>
            <a:r>
              <a:rPr lang="de-DE" dirty="0" err="1"/>
              <a:t>PSPath</a:t>
            </a:r>
            <a:r>
              <a:rPr lang="de-DE" dirty="0"/>
              <a:t>)</a:t>
            </a:r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4288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Parameterbindung per Wert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28800"/>
            <a:ext cx="8229600" cy="1091014"/>
          </a:xfrm>
        </p:spPr>
        <p:txBody>
          <a:bodyPr>
            <a:normAutofit fontScale="92500" lnSpcReduction="20000"/>
          </a:bodyPr>
          <a:lstStyle/>
          <a:p>
            <a:r>
              <a:rPr lang="de-DE" sz="2600" dirty="0"/>
              <a:t>Der Wert in der Pipeline wird an den Parameter gebunden</a:t>
            </a:r>
          </a:p>
          <a:p>
            <a:r>
              <a:rPr lang="de-DE" sz="2600" dirty="0"/>
              <a:t>Es kann daher immer nur einen Parameter bei einem </a:t>
            </a:r>
            <a:r>
              <a:rPr lang="de-DE" sz="2600" dirty="0" err="1"/>
              <a:t>Cmdlet</a:t>
            </a:r>
            <a:r>
              <a:rPr lang="de-DE" sz="2600" dirty="0"/>
              <a:t> geben, der diese Form der Bindung anbietet</a:t>
            </a:r>
          </a:p>
          <a:p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749587" y="2791822"/>
            <a:ext cx="7920880" cy="88407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en-US" sz="1600" dirty="0"/>
              <a:t>$</a:t>
            </a:r>
            <a:r>
              <a:rPr lang="en-US" sz="1600" dirty="0" err="1"/>
              <a:t>Datei</a:t>
            </a:r>
            <a:r>
              <a:rPr lang="en-US" sz="1600" dirty="0"/>
              <a:t> = New-Item -Path Test.dat -</a:t>
            </a:r>
            <a:r>
              <a:rPr lang="en-US" sz="1600" dirty="0" err="1"/>
              <a:t>ItemType</a:t>
            </a:r>
            <a:r>
              <a:rPr lang="en-US" sz="1600" dirty="0"/>
              <a:t> File</a:t>
            </a:r>
          </a:p>
          <a:p>
            <a:endParaRPr lang="de-DE" sz="1600" dirty="0"/>
          </a:p>
          <a:p>
            <a:r>
              <a:rPr lang="de-DE" sz="1600" dirty="0"/>
              <a:t>"Test.dat"                                |         Remove-Item    -WhatIf </a:t>
            </a:r>
          </a:p>
        </p:txBody>
      </p:sp>
      <p:cxnSp>
        <p:nvCxnSpPr>
          <p:cNvPr id="5" name="Gerade Verbindung mit Pfeil 4"/>
          <p:cNvCxnSpPr/>
          <p:nvPr/>
        </p:nvCxnSpPr>
        <p:spPr>
          <a:xfrm>
            <a:off x="1109627" y="3583910"/>
            <a:ext cx="0" cy="288032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Abgerundetes Rechteck 5"/>
          <p:cNvSpPr/>
          <p:nvPr/>
        </p:nvSpPr>
        <p:spPr>
          <a:xfrm>
            <a:off x="821595" y="3943950"/>
            <a:ext cx="1152128" cy="1008112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/>
              <a:t>String-Objekt</a:t>
            </a:r>
          </a:p>
        </p:txBody>
      </p:sp>
      <p:cxnSp>
        <p:nvCxnSpPr>
          <p:cNvPr id="8" name="Gerade Verbindung mit Pfeil 7"/>
          <p:cNvCxnSpPr/>
          <p:nvPr/>
        </p:nvCxnSpPr>
        <p:spPr>
          <a:xfrm flipV="1">
            <a:off x="2009255" y="3975361"/>
            <a:ext cx="1152128" cy="491116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3196915" y="3791514"/>
            <a:ext cx="1409411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Path-Parameter</a:t>
            </a:r>
          </a:p>
        </p:txBody>
      </p:sp>
      <p:sp>
        <p:nvSpPr>
          <p:cNvPr id="10" name="Geschweifte Klammer rechts 9"/>
          <p:cNvSpPr/>
          <p:nvPr/>
        </p:nvSpPr>
        <p:spPr>
          <a:xfrm rot="5400000">
            <a:off x="2117739" y="4231982"/>
            <a:ext cx="648072" cy="2520280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/>
          <p:cNvSpPr txBox="1"/>
          <p:nvPr/>
        </p:nvSpPr>
        <p:spPr>
          <a:xfrm>
            <a:off x="605571" y="5918134"/>
            <a:ext cx="541486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Die Bindung erfolgt über den Wert, der sich in der Pipeline befindet</a:t>
            </a:r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747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Parameterbindung sichtbar machen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56792"/>
            <a:ext cx="8229600" cy="1656185"/>
          </a:xfrm>
        </p:spPr>
        <p:txBody>
          <a:bodyPr>
            <a:normAutofit/>
          </a:bodyPr>
          <a:lstStyle/>
          <a:p>
            <a:r>
              <a:rPr lang="de-DE" sz="2400" dirty="0"/>
              <a:t>Über das </a:t>
            </a:r>
            <a:r>
              <a:rPr lang="de-DE" sz="2400" b="1" dirty="0"/>
              <a:t>Trace-Command</a:t>
            </a:r>
            <a:r>
              <a:rPr lang="de-DE" sz="2400" dirty="0"/>
              <a:t>-</a:t>
            </a:r>
            <a:r>
              <a:rPr lang="de-DE" sz="2400" dirty="0" err="1"/>
              <a:t>Cmdlet</a:t>
            </a:r>
            <a:endParaRPr lang="de-DE" sz="2400" dirty="0"/>
          </a:p>
          <a:p>
            <a:r>
              <a:rPr lang="de-DE" sz="2400" dirty="0"/>
              <a:t>Lehrreich, um das Prinzip der Parameterbindung besser nachvollziehen zu können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56474" y="3081046"/>
            <a:ext cx="7963998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/>
              <a:t> Trace-Command -Name </a:t>
            </a:r>
            <a:r>
              <a:rPr lang="de-DE" sz="1200" dirty="0" err="1"/>
              <a:t>ParameterBinding</a:t>
            </a:r>
            <a:r>
              <a:rPr lang="de-DE" sz="1200" dirty="0"/>
              <a:t>  -</a:t>
            </a:r>
            <a:r>
              <a:rPr lang="de-DE" sz="1200" dirty="0" err="1"/>
              <a:t>PSHost</a:t>
            </a:r>
            <a:r>
              <a:rPr lang="de-DE" sz="1200" dirty="0"/>
              <a:t> -Expression { "Test.dat" | Remove-Item }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99592" y="3602984"/>
            <a:ext cx="7920880" cy="199206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BIND NAMED </a:t>
            </a:r>
            <a:r>
              <a:rPr lang="de-DE" sz="1200" dirty="0" err="1"/>
              <a:t>cmd</a:t>
            </a:r>
            <a:r>
              <a:rPr lang="de-DE" sz="1200" dirty="0"/>
              <a:t> </a:t>
            </a:r>
            <a:r>
              <a:rPr lang="de-DE" sz="1200" dirty="0" err="1"/>
              <a:t>line</a:t>
            </a:r>
            <a:r>
              <a:rPr lang="de-DE" sz="1200" dirty="0"/>
              <a:t> </a:t>
            </a:r>
            <a:r>
              <a:rPr lang="de-DE" sz="1200" dirty="0" err="1"/>
              <a:t>args</a:t>
            </a:r>
            <a:r>
              <a:rPr lang="de-DE" sz="1200" dirty="0"/>
              <a:t> [Remove-Item]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MANDATORY PARAMETER CHECK on </a:t>
            </a:r>
            <a:r>
              <a:rPr lang="de-DE" sz="1200" dirty="0" err="1"/>
              <a:t>cmdlet</a:t>
            </a:r>
            <a:r>
              <a:rPr lang="de-DE" sz="1200" dirty="0"/>
              <a:t> [Remove-Item]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CALLING </a:t>
            </a:r>
            <a:r>
              <a:rPr lang="de-DE" sz="1200" dirty="0" err="1"/>
              <a:t>BeginProcessing</a:t>
            </a:r>
            <a:endParaRPr lang="de-DE" sz="1200" dirty="0"/>
          </a:p>
          <a:p>
            <a:r>
              <a:rPr lang="en-US" sz="1200" dirty="0"/>
              <a:t>DEBUG: </a:t>
            </a:r>
            <a:r>
              <a:rPr lang="en-US" sz="1200" dirty="0" err="1"/>
              <a:t>ParameterBinding</a:t>
            </a:r>
            <a:r>
              <a:rPr lang="en-US" sz="1200" dirty="0"/>
              <a:t> Information: 0 : BIND PIPELINE object to parameters: [Remove-Item]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    PIPELINE </a:t>
            </a:r>
            <a:r>
              <a:rPr lang="de-DE" sz="1200" dirty="0" err="1"/>
              <a:t>object</a:t>
            </a:r>
            <a:r>
              <a:rPr lang="de-DE" sz="1200" dirty="0"/>
              <a:t> TYPE = [</a:t>
            </a:r>
            <a:r>
              <a:rPr lang="de-DE" sz="1200" dirty="0" err="1"/>
              <a:t>System.String</a:t>
            </a:r>
            <a:r>
              <a:rPr lang="de-DE" sz="1200" dirty="0"/>
              <a:t>]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    BIND arg [Test.dat]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parameter</a:t>
            </a:r>
            <a:r>
              <a:rPr lang="de-DE" sz="1200" dirty="0"/>
              <a:t> [Path]</a:t>
            </a:r>
          </a:p>
          <a:p>
            <a:r>
              <a:rPr lang="en-US" sz="1200" dirty="0"/>
              <a:t>DEBUG: </a:t>
            </a:r>
            <a:r>
              <a:rPr lang="en-US" sz="1200" dirty="0" err="1"/>
              <a:t>ParameterBinding</a:t>
            </a:r>
            <a:r>
              <a:rPr lang="en-US" sz="1200" dirty="0"/>
              <a:t> Information: 0 :         Adding scalar element of type String to array position 0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        BIND arg [</a:t>
            </a:r>
            <a:r>
              <a:rPr lang="de-DE" sz="1200" dirty="0" err="1"/>
              <a:t>System.String</a:t>
            </a:r>
            <a:r>
              <a:rPr lang="de-DE" sz="1200" dirty="0"/>
              <a:t>[]] </a:t>
            </a:r>
            <a:r>
              <a:rPr lang="de-DE" sz="1200" dirty="0" err="1"/>
              <a:t>to</a:t>
            </a:r>
            <a:r>
              <a:rPr lang="de-DE" sz="1200" dirty="0"/>
              <a:t> </a:t>
            </a:r>
            <a:r>
              <a:rPr lang="de-DE" sz="1200" dirty="0" err="1"/>
              <a:t>param</a:t>
            </a:r>
            <a:r>
              <a:rPr lang="de-DE" sz="1200" dirty="0"/>
              <a:t> [Path] SUCCESSFUL</a:t>
            </a:r>
          </a:p>
          <a:p>
            <a:r>
              <a:rPr lang="de-DE" sz="1200" dirty="0"/>
              <a:t>DEBUG: </a:t>
            </a:r>
            <a:r>
              <a:rPr lang="de-DE" sz="1200" dirty="0" err="1"/>
              <a:t>ParameterBinding</a:t>
            </a:r>
            <a:r>
              <a:rPr lang="de-DE" sz="1200" dirty="0"/>
              <a:t> Information: 0 : CALLING </a:t>
            </a:r>
            <a:r>
              <a:rPr lang="de-DE" sz="1200" dirty="0" err="1"/>
              <a:t>EndProcessing</a:t>
            </a:r>
            <a:endParaRPr lang="de-DE" sz="1200" dirty="0"/>
          </a:p>
          <a:p>
            <a:r>
              <a:rPr lang="de-DE" sz="1200" dirty="0"/>
              <a:t> </a:t>
            </a:r>
          </a:p>
        </p:txBody>
      </p:sp>
      <p:cxnSp>
        <p:nvCxnSpPr>
          <p:cNvPr id="8" name="Gerade Verbindung mit Pfeil 7"/>
          <p:cNvCxnSpPr/>
          <p:nvPr/>
        </p:nvCxnSpPr>
        <p:spPr>
          <a:xfrm>
            <a:off x="1115616" y="5403184"/>
            <a:ext cx="0" cy="504056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827584" y="5907240"/>
            <a:ext cx="156073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gekürzte Fassung</a:t>
            </a:r>
          </a:p>
        </p:txBody>
      </p:sp>
      <p:sp>
        <p:nvSpPr>
          <p:cNvPr id="10" name="Ellipse 9"/>
          <p:cNvSpPr/>
          <p:nvPr/>
        </p:nvSpPr>
        <p:spPr>
          <a:xfrm>
            <a:off x="6516216" y="4755112"/>
            <a:ext cx="1080120" cy="648072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err="1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07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Übung </a:t>
            </a:r>
            <a:r>
              <a:rPr lang="de-DE" sz="2800" dirty="0" smtClean="0"/>
              <a:t>zum Thema Pipeline-Verarbeitung</a:t>
            </a:r>
            <a:endParaRPr lang="de-DE" sz="2800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Ausgangspunkt ist eine Textdatei „Prozesse.txt“, die die Namen von Prozessen enthält (pro Zeile einen Namen)</a:t>
            </a:r>
          </a:p>
          <a:p>
            <a:r>
              <a:rPr lang="de-DE" sz="2400" dirty="0"/>
              <a:t>Der Aufruf </a:t>
            </a:r>
            <a:r>
              <a:rPr lang="de-DE" sz="2400" dirty="0" smtClean="0"/>
              <a:t>funktioniert </a:t>
            </a:r>
            <a:r>
              <a:rPr lang="de-DE" sz="2400" dirty="0"/>
              <a:t>nicht</a:t>
            </a:r>
          </a:p>
          <a:p>
            <a:r>
              <a:rPr lang="de-DE" sz="2400" b="1" dirty="0"/>
              <a:t>Aufgabe</a:t>
            </a:r>
            <a:r>
              <a:rPr lang="de-DE" sz="2400" dirty="0"/>
              <a:t>: Welches </a:t>
            </a:r>
            <a:r>
              <a:rPr lang="de-DE" sz="2400" dirty="0" err="1"/>
              <a:t>Cmdlet</a:t>
            </a:r>
            <a:r>
              <a:rPr lang="de-DE" sz="2400" dirty="0"/>
              <a:t> muss „zwischengeschaltet“ werden, damit der Aufruf funktioniert und die Prozesse beendet werden?</a:t>
            </a:r>
          </a:p>
          <a:p>
            <a:r>
              <a:rPr lang="de-DE" sz="2400" b="1" dirty="0"/>
              <a:t>Tipp</a:t>
            </a:r>
            <a:r>
              <a:rPr lang="de-DE" sz="2400" dirty="0"/>
              <a:t>: Die einfachste Lösung hat etwas mit „CSV“ zu tun</a:t>
            </a:r>
          </a:p>
        </p:txBody>
      </p:sp>
      <p:sp>
        <p:nvSpPr>
          <p:cNvPr id="7" name="Ellipse 6"/>
          <p:cNvSpPr/>
          <p:nvPr/>
        </p:nvSpPr>
        <p:spPr>
          <a:xfrm>
            <a:off x="4549789" y="2420888"/>
            <a:ext cx="430088" cy="43204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1591480" y="4765564"/>
            <a:ext cx="6436904" cy="3916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600" dirty="0"/>
              <a:t>Get-Content –Path .\Prozesse.txt | Stop-Process</a:t>
            </a:r>
          </a:p>
        </p:txBody>
      </p:sp>
      <p:sp>
        <p:nvSpPr>
          <p:cNvPr id="9" name="Ellipse 8"/>
          <p:cNvSpPr/>
          <p:nvPr/>
        </p:nvSpPr>
        <p:spPr>
          <a:xfrm>
            <a:off x="971600" y="4725144"/>
            <a:ext cx="430088" cy="432048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989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8" grpId="0" animBg="1"/>
      <p:bldP spid="9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Zusammenfassung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</a:t>
            </a:r>
            <a:r>
              <a:rPr lang="de-DE" dirty="0"/>
              <a:t>- </a:t>
            </a:r>
            <a:r>
              <a:rPr lang="de-DE" dirty="0" err="1"/>
              <a:t>PowerShell</a:t>
            </a:r>
            <a:r>
              <a:rPr lang="de-DE" dirty="0"/>
              <a:t> für Fortgeschrittene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Alle Get-Commands geben Objekte </a:t>
            </a:r>
            <a:r>
              <a:rPr lang="de-DE" sz="2400" dirty="0" smtClean="0"/>
              <a:t>zurück (die sich immer in ihrem Typ unterscheiden)</a:t>
            </a:r>
            <a:endParaRPr lang="de-DE" sz="2400" dirty="0"/>
          </a:p>
          <a:p>
            <a:r>
              <a:rPr lang="de-DE" sz="2400" dirty="0"/>
              <a:t>Die PowerShell-Pipeline ist </a:t>
            </a:r>
            <a:r>
              <a:rPr lang="de-DE" sz="2400" dirty="0" smtClean="0"/>
              <a:t>eine </a:t>
            </a:r>
            <a:r>
              <a:rPr lang="de-DE" sz="2400" dirty="0"/>
              <a:t>Objekt-Pipeline</a:t>
            </a:r>
          </a:p>
          <a:p>
            <a:r>
              <a:rPr lang="de-DE" sz="2400" dirty="0"/>
              <a:t>Parameterbindung = Ein Parameter erhält </a:t>
            </a:r>
            <a:r>
              <a:rPr lang="de-DE" sz="2400" dirty="0" smtClean="0"/>
              <a:t>den aktuellen </a:t>
            </a:r>
            <a:r>
              <a:rPr lang="de-DE" sz="2400" dirty="0"/>
              <a:t>Inhalt der </a:t>
            </a:r>
            <a:r>
              <a:rPr lang="de-DE" sz="2400" dirty="0" smtClean="0"/>
              <a:t>Pipeline als Eingabewert</a:t>
            </a:r>
            <a:endParaRPr lang="de-DE" sz="2400" dirty="0"/>
          </a:p>
          <a:p>
            <a:r>
              <a:rPr lang="de-DE" sz="2400" dirty="0" smtClean="0"/>
              <a:t>Es gibt </a:t>
            </a:r>
            <a:r>
              <a:rPr lang="de-DE" sz="2400" b="1" dirty="0" smtClean="0"/>
              <a:t>zwei</a:t>
            </a:r>
            <a:r>
              <a:rPr lang="de-DE" sz="2400" dirty="0" smtClean="0"/>
              <a:t> Bindungsarten</a:t>
            </a:r>
            <a:r>
              <a:rPr lang="de-DE" sz="2400" dirty="0"/>
              <a:t>: </a:t>
            </a:r>
            <a:endParaRPr lang="de-DE" sz="2400" dirty="0" smtClean="0"/>
          </a:p>
          <a:p>
            <a:pPr lvl="1"/>
            <a:r>
              <a:rPr lang="de-DE" sz="2100" dirty="0" smtClean="0"/>
              <a:t>Über </a:t>
            </a:r>
            <a:r>
              <a:rPr lang="de-DE" sz="2100" dirty="0"/>
              <a:t>eine Eigenschaft des </a:t>
            </a:r>
            <a:r>
              <a:rPr lang="de-DE" sz="2100" dirty="0" smtClean="0"/>
              <a:t>Objekts (</a:t>
            </a:r>
            <a:r>
              <a:rPr lang="de-DE" sz="2100" dirty="0" err="1" smtClean="0"/>
              <a:t>ByPropertyName</a:t>
            </a:r>
            <a:r>
              <a:rPr lang="de-DE" sz="2100" dirty="0" smtClean="0"/>
              <a:t>)</a:t>
            </a:r>
          </a:p>
          <a:p>
            <a:pPr lvl="1"/>
            <a:r>
              <a:rPr lang="de-DE" sz="2100" dirty="0"/>
              <a:t>Ü</a:t>
            </a:r>
            <a:r>
              <a:rPr lang="de-DE" sz="2100" dirty="0" smtClean="0"/>
              <a:t>ber </a:t>
            </a:r>
            <a:r>
              <a:rPr lang="de-DE" sz="2100" dirty="0"/>
              <a:t>den gesamten </a:t>
            </a:r>
            <a:r>
              <a:rPr lang="de-DE" sz="2100" dirty="0" smtClean="0"/>
              <a:t>Wert (</a:t>
            </a:r>
            <a:r>
              <a:rPr lang="de-DE" sz="2100" dirty="0" err="1" smtClean="0"/>
              <a:t>ByValue</a:t>
            </a:r>
            <a:r>
              <a:rPr lang="de-DE" sz="2100" dirty="0" smtClean="0"/>
              <a:t>)</a:t>
            </a:r>
            <a:endParaRPr lang="de-DE" sz="21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347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Quiz (1)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Welche Begriffe bezeichnen die vorhandenen Bindungsarten bei der </a:t>
            </a:r>
            <a:r>
              <a:rPr lang="de-DE" sz="2400" dirty="0" err="1" smtClean="0"/>
              <a:t>PowerShell</a:t>
            </a:r>
            <a:r>
              <a:rPr lang="de-DE" sz="2400" dirty="0" smtClean="0"/>
              <a:t>-Pipeline?</a:t>
            </a:r>
            <a:endParaRPr lang="de-DE" sz="2400" dirty="0"/>
          </a:p>
        </p:txBody>
      </p:sp>
      <p:sp>
        <p:nvSpPr>
          <p:cNvPr id="5" name="Abgerundetes Rechteck 4"/>
          <p:cNvSpPr/>
          <p:nvPr/>
        </p:nvSpPr>
        <p:spPr>
          <a:xfrm>
            <a:off x="1403648" y="2780928"/>
            <a:ext cx="6984776" cy="3092249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>
              <a:solidFill>
                <a:schemeClr val="tx1"/>
              </a:solidFill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2051720" y="2996952"/>
            <a:ext cx="5976664" cy="258532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Parameterpipelinebindung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Objektparameterbindung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Bindung über den Inhalt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Bindung über den Namen einer Eigenschaft</a:t>
            </a:r>
          </a:p>
          <a:p>
            <a:pPr marL="342900" indent="-342900">
              <a:buFont typeface="+mj-lt"/>
              <a:buAutoNum type="alphaLcParenR"/>
            </a:pPr>
            <a:endParaRPr lang="de-DE" dirty="0"/>
          </a:p>
          <a:p>
            <a:pPr marL="342900" indent="-342900">
              <a:buFont typeface="+mj-lt"/>
              <a:buAutoNum type="alphaLcParenR"/>
            </a:pPr>
            <a:r>
              <a:rPr lang="de-DE" dirty="0" smtClean="0"/>
              <a:t>Bindung über den Wert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9104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(1)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MS113 - </a:t>
            </a:r>
            <a:r>
              <a:rPr lang="de-DE" dirty="0" err="1" smtClean="0"/>
              <a:t>PowerShell</a:t>
            </a:r>
            <a:r>
              <a:rPr lang="de-DE" dirty="0" smtClean="0"/>
              <a:t> für Fortgeschrittene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/>
              <a:t>Antwort: </a:t>
            </a:r>
            <a:r>
              <a:rPr lang="de-DE" sz="2400" dirty="0" err="1" smtClean="0"/>
              <a:t>c,d</a:t>
            </a:r>
            <a:r>
              <a:rPr lang="de-DE" sz="2400" dirty="0" smtClean="0"/>
              <a:t> und e</a:t>
            </a:r>
            <a:endParaRPr lang="de-DE" sz="24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057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Themenblock 6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Functions</a:t>
            </a:r>
            <a:r>
              <a:rPr lang="de-DE" dirty="0" smtClean="0"/>
              <a:t> und </a:t>
            </a:r>
            <a:r>
              <a:rPr lang="de-DE" dirty="0" err="1" smtClean="0"/>
              <a:t>Advanced</a:t>
            </a:r>
            <a:r>
              <a:rPr lang="de-DE" dirty="0" smtClean="0"/>
              <a:t> </a:t>
            </a:r>
            <a:r>
              <a:rPr lang="de-DE" dirty="0" err="1" smtClean="0"/>
              <a:t>Functions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88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839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Themen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 err="1"/>
              <a:t>Functions</a:t>
            </a:r>
            <a:r>
              <a:rPr lang="de-DE" sz="2400" dirty="0"/>
              <a:t> – eine kurze Wiederholung</a:t>
            </a:r>
          </a:p>
          <a:p>
            <a:r>
              <a:rPr lang="de-DE" sz="2400" dirty="0" err="1"/>
              <a:t>Function</a:t>
            </a:r>
            <a:r>
              <a:rPr lang="de-DE" sz="2400" dirty="0"/>
              <a:t>-Parameter</a:t>
            </a:r>
          </a:p>
          <a:p>
            <a:r>
              <a:rPr lang="de-DE" sz="2400" dirty="0"/>
              <a:t>Was macht eine </a:t>
            </a:r>
            <a:r>
              <a:rPr lang="de-DE" sz="2400" dirty="0" err="1"/>
              <a:t>Function</a:t>
            </a:r>
            <a:r>
              <a:rPr lang="de-DE" sz="2400" dirty="0"/>
              <a:t> „</a:t>
            </a:r>
            <a:r>
              <a:rPr lang="de-DE" sz="2400" dirty="0" err="1"/>
              <a:t>advanced</a:t>
            </a:r>
            <a:r>
              <a:rPr lang="de-DE" sz="2400" dirty="0"/>
              <a:t>“?</a:t>
            </a:r>
          </a:p>
          <a:p>
            <a:r>
              <a:rPr lang="de-DE" sz="2400" dirty="0"/>
              <a:t>Die Rolle der Attribute</a:t>
            </a:r>
          </a:p>
          <a:p>
            <a:r>
              <a:rPr lang="de-DE" sz="2400" dirty="0"/>
              <a:t>Das [Parameter]-Attribut</a:t>
            </a:r>
          </a:p>
          <a:p>
            <a:r>
              <a:rPr lang="de-DE" sz="2400" dirty="0"/>
              <a:t>Die Parameterbindung festlegen</a:t>
            </a:r>
          </a:p>
          <a:p>
            <a:r>
              <a:rPr lang="de-DE" sz="2400" dirty="0"/>
              <a:t>Attribute für die Parametervalidierung</a:t>
            </a:r>
          </a:p>
          <a:p>
            <a:r>
              <a:rPr lang="de-DE" sz="2400" dirty="0"/>
              <a:t>Das [</a:t>
            </a:r>
            <a:r>
              <a:rPr lang="de-DE" sz="2400" dirty="0" err="1"/>
              <a:t>CmdletBinding</a:t>
            </a:r>
            <a:r>
              <a:rPr lang="de-DE" sz="2400" dirty="0"/>
              <a:t>]-Attribut</a:t>
            </a:r>
          </a:p>
          <a:p>
            <a:r>
              <a:rPr lang="de-DE" sz="2400" dirty="0"/>
              <a:t>Die </a:t>
            </a:r>
            <a:r>
              <a:rPr lang="de-DE" sz="2400" dirty="0" err="1"/>
              <a:t>SupportsShouldProcess</a:t>
            </a:r>
            <a:r>
              <a:rPr lang="de-DE" sz="2400" dirty="0"/>
              <a:t>-Eigenschaft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205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Vorbereitungen</a:t>
            </a:r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F15F727-5546-4853-B171-EAA12838EC71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15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err="1"/>
              <a:t>Functions</a:t>
            </a:r>
            <a:r>
              <a:rPr lang="de-DE" sz="2800" dirty="0"/>
              <a:t> – eine Wiederholung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600201"/>
            <a:ext cx="8229600" cy="3196951"/>
          </a:xfrm>
        </p:spPr>
        <p:txBody>
          <a:bodyPr>
            <a:normAutofit fontScale="92500" lnSpcReduction="10000"/>
          </a:bodyPr>
          <a:lstStyle/>
          <a:p>
            <a:r>
              <a:rPr lang="de-DE" sz="2400" dirty="0"/>
              <a:t>Eine </a:t>
            </a:r>
            <a:r>
              <a:rPr lang="de-DE" sz="2400" dirty="0" err="1"/>
              <a:t>Function</a:t>
            </a:r>
            <a:r>
              <a:rPr lang="de-DE" sz="2400" dirty="0"/>
              <a:t> ist ein Name, der für einen </a:t>
            </a:r>
            <a:r>
              <a:rPr lang="de-DE" sz="2400" dirty="0" err="1"/>
              <a:t>Scriptblock</a:t>
            </a:r>
            <a:r>
              <a:rPr lang="de-DE" sz="2400" dirty="0"/>
              <a:t> steht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  <a:p>
            <a:r>
              <a:rPr lang="de-DE" sz="2400" dirty="0"/>
              <a:t>Eine </a:t>
            </a:r>
            <a:r>
              <a:rPr lang="de-DE" sz="2400" dirty="0" err="1"/>
              <a:t>Function</a:t>
            </a:r>
            <a:r>
              <a:rPr lang="de-DE" sz="2400" dirty="0"/>
              <a:t> wird durch Eingabe des Namens aufgerufen</a:t>
            </a:r>
          </a:p>
          <a:p>
            <a:r>
              <a:rPr lang="de-DE" sz="2400" dirty="0"/>
              <a:t>Eine </a:t>
            </a:r>
            <a:r>
              <a:rPr lang="de-DE" sz="2400" dirty="0" err="1"/>
              <a:t>Function</a:t>
            </a:r>
            <a:r>
              <a:rPr lang="de-DE" sz="2400" dirty="0"/>
              <a:t> muss </a:t>
            </a:r>
            <a:r>
              <a:rPr lang="de-DE" sz="2400" dirty="0" smtClean="0"/>
              <a:t>in einem Skript vor </a:t>
            </a:r>
            <a:r>
              <a:rPr lang="de-DE" sz="2400" dirty="0"/>
              <a:t>(!) ihrem Aufruf definiert werden</a:t>
            </a:r>
          </a:p>
          <a:p>
            <a:endParaRPr lang="de-DE" sz="2400" dirty="0"/>
          </a:p>
        </p:txBody>
      </p:sp>
      <p:sp>
        <p:nvSpPr>
          <p:cNvPr id="4" name="Textfeld 3"/>
          <p:cNvSpPr txBox="1"/>
          <p:nvPr/>
        </p:nvSpPr>
        <p:spPr>
          <a:xfrm>
            <a:off x="899592" y="2348880"/>
            <a:ext cx="2495285" cy="10687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Geschweifte Klammer rechts 4"/>
          <p:cNvSpPr/>
          <p:nvPr/>
        </p:nvSpPr>
        <p:spPr>
          <a:xfrm>
            <a:off x="3707904" y="2564904"/>
            <a:ext cx="144016" cy="792088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mit Pfeil 6"/>
          <p:cNvCxnSpPr/>
          <p:nvPr/>
        </p:nvCxnSpPr>
        <p:spPr>
          <a:xfrm>
            <a:off x="4067944" y="2960948"/>
            <a:ext cx="50405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4716016" y="2810896"/>
            <a:ext cx="1135939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Scriptblock</a:t>
            </a:r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Geschweifte Klammer rechts 8"/>
          <p:cNvSpPr/>
          <p:nvPr/>
        </p:nvSpPr>
        <p:spPr>
          <a:xfrm>
            <a:off x="6084168" y="2348880"/>
            <a:ext cx="144016" cy="1068736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6372200" y="2883248"/>
            <a:ext cx="50405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7004860" y="2738888"/>
            <a:ext cx="1815612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-Definition</a:t>
            </a:r>
          </a:p>
        </p:txBody>
      </p:sp>
      <p:sp>
        <p:nvSpPr>
          <p:cNvPr id="15" name="Fußzeilenplatzhalt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38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 err="1"/>
              <a:t>Functions</a:t>
            </a:r>
            <a:r>
              <a:rPr lang="de-DE" sz="2800" dirty="0"/>
              <a:t> und ihre Parameter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457200" y="1514753"/>
            <a:ext cx="8229600" cy="1512168"/>
          </a:xfrm>
        </p:spPr>
        <p:txBody>
          <a:bodyPr>
            <a:normAutofit/>
          </a:bodyPr>
          <a:lstStyle/>
          <a:p>
            <a:r>
              <a:rPr lang="de-DE" sz="2400" dirty="0" err="1"/>
              <a:t>Functions</a:t>
            </a:r>
            <a:r>
              <a:rPr lang="de-DE" sz="2400" dirty="0"/>
              <a:t> besitzen im Allgemeinen Parameter</a:t>
            </a:r>
          </a:p>
          <a:p>
            <a:r>
              <a:rPr lang="de-DE" sz="2400" dirty="0"/>
              <a:t>Für jeden Parameter wird beim Aufruf der </a:t>
            </a:r>
            <a:r>
              <a:rPr lang="de-DE" sz="2400" dirty="0" err="1"/>
              <a:t>Function</a:t>
            </a:r>
            <a:r>
              <a:rPr lang="de-DE" sz="2400" dirty="0"/>
              <a:t> ein Wert (Argument) übergeben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99591" y="2954912"/>
            <a:ext cx="2495285" cy="10687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($Path)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6" name="Gerade Verbindung mit Pfeil 5"/>
          <p:cNvCxnSpPr/>
          <p:nvPr/>
        </p:nvCxnSpPr>
        <p:spPr>
          <a:xfrm>
            <a:off x="2843808" y="3489280"/>
            <a:ext cx="122413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4211960" y="3344920"/>
            <a:ext cx="1730652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err="1"/>
              <a:t>Function</a:t>
            </a:r>
            <a:r>
              <a:rPr lang="de-DE" dirty="0"/>
              <a:t>-Parameter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329179" y="3891016"/>
            <a:ext cx="2495285" cy="10687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([String]$Path)</a:t>
            </a:r>
          </a:p>
          <a:p>
            <a:endParaRPr lang="de-DE" sz="12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10" name="Gerade Verbindung mit Pfeil 9"/>
          <p:cNvCxnSpPr/>
          <p:nvPr/>
        </p:nvCxnSpPr>
        <p:spPr>
          <a:xfrm>
            <a:off x="3455876" y="4425384"/>
            <a:ext cx="1041656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/>
          <p:cNvSpPr txBox="1"/>
          <p:nvPr/>
        </p:nvSpPr>
        <p:spPr>
          <a:xfrm>
            <a:off x="4641548" y="4281024"/>
            <a:ext cx="279581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err="1"/>
              <a:t>Function</a:t>
            </a:r>
            <a:r>
              <a:rPr lang="de-DE" dirty="0"/>
              <a:t>-Parameter mit Datentyp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1475656" y="5331176"/>
            <a:ext cx="3854632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 –Path \\Server1\DocShare</a:t>
            </a:r>
          </a:p>
        </p:txBody>
      </p:sp>
      <p:cxnSp>
        <p:nvCxnSpPr>
          <p:cNvPr id="15" name="Gerade Verbindung mit Pfeil 14"/>
          <p:cNvCxnSpPr/>
          <p:nvPr/>
        </p:nvCxnSpPr>
        <p:spPr>
          <a:xfrm>
            <a:off x="5436096" y="5496212"/>
            <a:ext cx="43204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feld 15"/>
          <p:cNvSpPr txBox="1"/>
          <p:nvPr/>
        </p:nvSpPr>
        <p:spPr>
          <a:xfrm>
            <a:off x="6010930" y="5331176"/>
            <a:ext cx="2327804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Aufruf mit einem Argument</a:t>
            </a:r>
          </a:p>
        </p:txBody>
      </p:sp>
      <p:cxnSp>
        <p:nvCxnSpPr>
          <p:cNvPr id="18" name="Gerade Verbindung mit Pfeil 17"/>
          <p:cNvCxnSpPr/>
          <p:nvPr/>
        </p:nvCxnSpPr>
        <p:spPr>
          <a:xfrm flipH="1" flipV="1">
            <a:off x="3131840" y="4611096"/>
            <a:ext cx="844864" cy="648072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/>
          <p:cNvSpPr txBox="1"/>
          <p:nvPr/>
        </p:nvSpPr>
        <p:spPr>
          <a:xfrm>
            <a:off x="1587163" y="5763224"/>
            <a:ext cx="3344877" cy="330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 \\Server1\DocShare</a:t>
            </a:r>
          </a:p>
        </p:txBody>
      </p:sp>
      <p:cxnSp>
        <p:nvCxnSpPr>
          <p:cNvPr id="20" name="Gerade Verbindung mit Pfeil 19"/>
          <p:cNvCxnSpPr/>
          <p:nvPr/>
        </p:nvCxnSpPr>
        <p:spPr>
          <a:xfrm>
            <a:off x="5076056" y="5907240"/>
            <a:ext cx="432048" cy="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5580112" y="5763224"/>
            <a:ext cx="3182268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/>
              <a:t>Path-Parameter ist Positionsparameter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23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Was macht eine </a:t>
            </a:r>
            <a:r>
              <a:rPr lang="de-DE" sz="2800" dirty="0" err="1"/>
              <a:t>Function</a:t>
            </a:r>
            <a:r>
              <a:rPr lang="de-DE" sz="2800" dirty="0"/>
              <a:t> „</a:t>
            </a:r>
            <a:r>
              <a:rPr lang="de-DE" sz="2800" dirty="0" err="1"/>
              <a:t>advanced</a:t>
            </a:r>
            <a:r>
              <a:rPr lang="de-DE" sz="2800" dirty="0"/>
              <a:t>“?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611560" y="1523925"/>
            <a:ext cx="8229600" cy="4713387"/>
          </a:xfrm>
        </p:spPr>
        <p:txBody>
          <a:bodyPr>
            <a:normAutofit/>
          </a:bodyPr>
          <a:lstStyle/>
          <a:p>
            <a:r>
              <a:rPr lang="de-DE" sz="2400" dirty="0"/>
              <a:t>Der Begriff „</a:t>
            </a:r>
            <a:r>
              <a:rPr lang="de-DE" sz="2400" dirty="0" err="1"/>
              <a:t>advanced</a:t>
            </a:r>
            <a:r>
              <a:rPr lang="de-DE" sz="2400" dirty="0"/>
              <a:t>“ bezieht sich </a:t>
            </a:r>
            <a:r>
              <a:rPr lang="de-DE" sz="2400" b="1" dirty="0"/>
              <a:t>ausschließlich</a:t>
            </a:r>
            <a:r>
              <a:rPr lang="de-DE" sz="2400" dirty="0"/>
              <a:t> auf die Definition der </a:t>
            </a:r>
            <a:r>
              <a:rPr lang="de-DE" sz="2400" dirty="0" err="1"/>
              <a:t>Function</a:t>
            </a:r>
            <a:r>
              <a:rPr lang="de-DE" sz="2400" dirty="0"/>
              <a:t>, vor allem </a:t>
            </a:r>
            <a:r>
              <a:rPr lang="de-DE" sz="2400" dirty="0" smtClean="0"/>
              <a:t>die ihrer </a:t>
            </a:r>
            <a:r>
              <a:rPr lang="de-DE" sz="2400" dirty="0"/>
              <a:t>Parameter, </a:t>
            </a:r>
            <a:r>
              <a:rPr lang="de-DE" sz="2400" dirty="0" smtClean="0"/>
              <a:t>nicht </a:t>
            </a:r>
            <a:r>
              <a:rPr lang="de-DE" sz="2400" dirty="0"/>
              <a:t>auf ihren Inhalt</a:t>
            </a:r>
          </a:p>
          <a:p>
            <a:r>
              <a:rPr lang="de-DE" sz="2400" dirty="0"/>
              <a:t>Bei einer </a:t>
            </a:r>
            <a:r>
              <a:rPr lang="de-DE" sz="2400" dirty="0" err="1" smtClean="0"/>
              <a:t>Advanced</a:t>
            </a:r>
            <a:r>
              <a:rPr lang="de-DE" sz="2400" dirty="0" smtClean="0"/>
              <a:t> </a:t>
            </a:r>
            <a:r>
              <a:rPr lang="de-DE" sz="2400" dirty="0" err="1"/>
              <a:t>Function</a:t>
            </a:r>
            <a:r>
              <a:rPr lang="de-DE" sz="2400" dirty="0"/>
              <a:t> spielen die Formalitäten </a:t>
            </a:r>
            <a:r>
              <a:rPr lang="de-DE" sz="2400" dirty="0" smtClean="0"/>
              <a:t>bezüglich der Parameter eine </a:t>
            </a:r>
            <a:r>
              <a:rPr lang="de-DE" sz="2400" dirty="0"/>
              <a:t>etwas größere Rolle</a:t>
            </a:r>
          </a:p>
          <a:p>
            <a:r>
              <a:rPr lang="de-DE" sz="2400" dirty="0" err="1"/>
              <a:t>Advanced</a:t>
            </a:r>
            <a:r>
              <a:rPr lang="de-DE" sz="2400" dirty="0"/>
              <a:t> </a:t>
            </a:r>
            <a:r>
              <a:rPr lang="de-DE" sz="2400" dirty="0" err="1"/>
              <a:t>Functions</a:t>
            </a:r>
            <a:r>
              <a:rPr lang="de-DE" sz="2400" dirty="0"/>
              <a:t> sind immer dann wichtig, wenn sich eine </a:t>
            </a:r>
            <a:r>
              <a:rPr lang="de-DE" sz="2400" dirty="0" err="1"/>
              <a:t>Function</a:t>
            </a:r>
            <a:r>
              <a:rPr lang="de-DE" sz="2400" dirty="0"/>
              <a:t> wie ein </a:t>
            </a:r>
            <a:r>
              <a:rPr lang="de-DE" sz="2400" dirty="0" err="1"/>
              <a:t>PowerShell-Cmdlet</a:t>
            </a:r>
            <a:r>
              <a:rPr lang="de-DE" sz="2400" dirty="0"/>
              <a:t> verhalten </a:t>
            </a:r>
            <a:r>
              <a:rPr lang="de-DE" sz="2400" dirty="0" smtClean="0"/>
              <a:t>soll</a:t>
            </a:r>
          </a:p>
          <a:p>
            <a:r>
              <a:rPr lang="de-DE" sz="2400" dirty="0" smtClean="0"/>
              <a:t>Wenn eine </a:t>
            </a:r>
            <a:r>
              <a:rPr lang="de-DE" sz="2400" dirty="0" err="1" smtClean="0"/>
              <a:t>Function</a:t>
            </a:r>
            <a:r>
              <a:rPr lang="de-DE" sz="2400" dirty="0" smtClean="0"/>
              <a:t> direkt aufgerufen wird, muss sie (natürlich) keine </a:t>
            </a:r>
            <a:r>
              <a:rPr lang="de-DE" sz="2400" dirty="0" err="1" smtClean="0"/>
              <a:t>Advanced</a:t>
            </a:r>
            <a:r>
              <a:rPr lang="de-DE" sz="2400" dirty="0" smtClean="0"/>
              <a:t> </a:t>
            </a:r>
            <a:r>
              <a:rPr lang="de-DE" sz="2400" dirty="0" err="1" smtClean="0"/>
              <a:t>Function</a:t>
            </a:r>
            <a:r>
              <a:rPr lang="de-DE" sz="2400" dirty="0" smtClean="0"/>
              <a:t> sein</a:t>
            </a:r>
            <a:endParaRPr lang="de-DE" sz="2400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610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 err="1"/>
              <a:t>Advanced</a:t>
            </a:r>
            <a:r>
              <a:rPr lang="de-DE" sz="2800" dirty="0"/>
              <a:t> </a:t>
            </a:r>
            <a:r>
              <a:rPr lang="de-DE" sz="2800" dirty="0" err="1"/>
              <a:t>Functions</a:t>
            </a:r>
            <a:r>
              <a:rPr lang="de-DE" sz="2800" dirty="0"/>
              <a:t> in der Hilfe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Das Thema </a:t>
            </a:r>
            <a:r>
              <a:rPr lang="de-DE" sz="2400" dirty="0" smtClean="0"/>
              <a:t>„</a:t>
            </a:r>
            <a:r>
              <a:rPr lang="de-DE" sz="2400" dirty="0" err="1" smtClean="0"/>
              <a:t>Advanced</a:t>
            </a:r>
            <a:r>
              <a:rPr lang="de-DE" sz="2400" dirty="0" smtClean="0"/>
              <a:t> </a:t>
            </a:r>
            <a:r>
              <a:rPr lang="de-DE" sz="2400" dirty="0" err="1" smtClean="0"/>
              <a:t>Functions</a:t>
            </a:r>
            <a:r>
              <a:rPr lang="de-DE" sz="2400" dirty="0" smtClean="0"/>
              <a:t>“ </a:t>
            </a:r>
            <a:r>
              <a:rPr lang="de-DE" sz="2400" dirty="0"/>
              <a:t>ist in der Hilfe ausführlich und vollständig beschrieben</a:t>
            </a:r>
          </a:p>
          <a:p>
            <a:endParaRPr lang="de-DE" sz="2400" dirty="0"/>
          </a:p>
          <a:p>
            <a:endParaRPr lang="de-DE" sz="2400" dirty="0"/>
          </a:p>
          <a:p>
            <a:endParaRPr lang="de-DE" sz="2400" dirty="0"/>
          </a:p>
        </p:txBody>
      </p:sp>
      <p:sp>
        <p:nvSpPr>
          <p:cNvPr id="5" name="Textfeld 4"/>
          <p:cNvSpPr txBox="1"/>
          <p:nvPr/>
        </p:nvSpPr>
        <p:spPr>
          <a:xfrm>
            <a:off x="971600" y="2821289"/>
            <a:ext cx="7491292" cy="205362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help</a:t>
            </a:r>
            <a:r>
              <a:rPr lang="de-DE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about_Functions_Advanced</a:t>
            </a:r>
            <a:endParaRPr lang="de-DE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help</a:t>
            </a:r>
            <a:r>
              <a:rPr lang="de-DE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about_Functions_Advanced_Parameters</a:t>
            </a:r>
            <a:endParaRPr lang="de-DE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help</a:t>
            </a:r>
            <a:r>
              <a:rPr lang="de-DE" sz="20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20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about_Functions_Advanced_Methods</a:t>
            </a:r>
            <a:endParaRPr lang="de-DE" sz="20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2400" dirty="0">
              <a:solidFill>
                <a:srgbClr val="7030A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68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Ein Musterbeispiel für eine </a:t>
            </a:r>
            <a:r>
              <a:rPr lang="de-DE" sz="2800" dirty="0" err="1"/>
              <a:t>advanced</a:t>
            </a:r>
            <a:r>
              <a:rPr lang="de-DE" sz="2800" dirty="0"/>
              <a:t> </a:t>
            </a:r>
            <a:r>
              <a:rPr lang="de-DE" sz="2800" dirty="0" err="1"/>
              <a:t>Function</a:t>
            </a:r>
            <a:endParaRPr lang="de-DE" sz="2800" dirty="0"/>
          </a:p>
        </p:txBody>
      </p:sp>
      <p:sp>
        <p:nvSpPr>
          <p:cNvPr id="6" name="Textfeld 5"/>
          <p:cNvSpPr txBox="1"/>
          <p:nvPr/>
        </p:nvSpPr>
        <p:spPr>
          <a:xfrm>
            <a:off x="611560" y="1711026"/>
            <a:ext cx="8280920" cy="3838725"/>
          </a:xfrm>
          <a:prstGeom prst="rect">
            <a:avLst/>
          </a:prstGeom>
          <a:solidFill>
            <a:schemeClr val="tx1"/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&lt;#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.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Synopis</a:t>
            </a:r>
            <a:endParaRPr lang="de-DE" sz="1200" dirty="0">
              <a:solidFill>
                <a:srgbClr val="92D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Ein leerer Rahmen für eine "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advanced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#&gt;</a:t>
            </a:r>
          </a:p>
          <a:p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Muster-Beispiel</a:t>
            </a:r>
            <a:b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[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ConfirmImpact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=&lt;String&gt;,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DefaultParameterSetName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=&lt;String&gt;,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HelpURI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=&lt;URI&gt;,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SupportsPaging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=&lt;Boolean&gt;,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SupportsShouldProcess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=&lt;Boolean&gt;,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PositionalBinding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=&lt;Boolean&gt;)]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([Parameter(…)][Datentyp] $Parameter1)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Begin { }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1200" dirty="0" err="1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Process</a:t>
            </a:r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}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End { }</a:t>
            </a:r>
          </a:p>
          <a:p>
            <a:r>
              <a:rPr lang="de-DE" sz="1200" dirty="0">
                <a:solidFill>
                  <a:srgbClr val="92D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2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Die Rolle der Attribute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Attribute sind allgemein ergänzende Informationen</a:t>
            </a:r>
          </a:p>
          <a:p>
            <a:r>
              <a:rPr lang="de-DE" sz="2000" dirty="0"/>
              <a:t>Bei der </a:t>
            </a:r>
            <a:r>
              <a:rPr lang="de-DE" sz="2000" dirty="0" err="1"/>
              <a:t>PowerShell</a:t>
            </a:r>
            <a:r>
              <a:rPr lang="de-DE" sz="2000" dirty="0"/>
              <a:t> ist ein Attribut ebenfalls ein Objekt mit Eigenschaften</a:t>
            </a:r>
          </a:p>
          <a:p>
            <a:r>
              <a:rPr lang="de-DE" sz="2000" dirty="0"/>
              <a:t>Bei der </a:t>
            </a:r>
            <a:r>
              <a:rPr lang="de-DE" sz="2000" dirty="0" err="1"/>
              <a:t>PowerShell</a:t>
            </a:r>
            <a:r>
              <a:rPr lang="de-DE" sz="2000" dirty="0"/>
              <a:t> werden die Attributnamen in eckige Klammern gesetzt, z.B. [Parameter]</a:t>
            </a:r>
          </a:p>
          <a:p>
            <a:r>
              <a:rPr lang="de-DE" sz="2000" b="1" dirty="0" smtClean="0"/>
              <a:t>Wichtig</a:t>
            </a:r>
            <a:r>
              <a:rPr lang="de-DE" sz="2000" dirty="0" smtClean="0"/>
              <a:t>: Ein Attribut bezieht </a:t>
            </a:r>
            <a:r>
              <a:rPr lang="de-DE" sz="2000" dirty="0"/>
              <a:t>sich immer auf ein anderes Element, z.B. </a:t>
            </a:r>
            <a:r>
              <a:rPr lang="de-DE" sz="2000" dirty="0" smtClean="0"/>
              <a:t>einen oder alle Parameter einer </a:t>
            </a:r>
            <a:r>
              <a:rPr lang="de-DE" sz="2000" dirty="0" err="1" smtClean="0"/>
              <a:t>Function</a:t>
            </a:r>
            <a:endParaRPr lang="de-DE" sz="2000" dirty="0"/>
          </a:p>
        </p:txBody>
      </p:sp>
      <p:sp>
        <p:nvSpPr>
          <p:cNvPr id="6" name="Textfeld 5"/>
          <p:cNvSpPr txBox="1"/>
          <p:nvPr/>
        </p:nvSpPr>
        <p:spPr>
          <a:xfrm>
            <a:off x="971600" y="3933056"/>
            <a:ext cx="7491292" cy="12226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-Speicherkosten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([Parameter(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Mandatory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=$</a:t>
            </a:r>
            <a:r>
              <a:rPr lang="de-DE" sz="14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)][String]$Path)</a:t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4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7" name="Gerade Verbindung mit Pfeil 6"/>
          <p:cNvCxnSpPr/>
          <p:nvPr/>
        </p:nvCxnSpPr>
        <p:spPr>
          <a:xfrm>
            <a:off x="2270204" y="4687916"/>
            <a:ext cx="0" cy="72008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/>
        </p:nvSpPr>
        <p:spPr>
          <a:xfrm>
            <a:off x="1659691" y="5480004"/>
            <a:ext cx="122102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smtClean="0"/>
              <a:t>Attributname</a:t>
            </a:r>
            <a:endParaRPr lang="de-DE" dirty="0"/>
          </a:p>
        </p:txBody>
      </p:sp>
      <p:cxnSp>
        <p:nvCxnSpPr>
          <p:cNvPr id="9" name="Gerade Verbindung mit Pfeil 8"/>
          <p:cNvCxnSpPr/>
          <p:nvPr/>
        </p:nvCxnSpPr>
        <p:spPr>
          <a:xfrm>
            <a:off x="3350324" y="4687916"/>
            <a:ext cx="0" cy="72008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3134300" y="5480004"/>
            <a:ext cx="1674676" cy="33007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108000" tIns="72000" bIns="72000" rtlCol="0">
            <a:spAutoFit/>
          </a:bodyPr>
          <a:lstStyle>
            <a:defPPr>
              <a:defRPr lang="de-DE"/>
            </a:defPPr>
            <a:lvl1pPr>
              <a:defRPr sz="12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de-DE" dirty="0" smtClean="0"/>
              <a:t>Attributeigenschaft</a:t>
            </a:r>
            <a:endParaRPr lang="de-DE" dirty="0"/>
          </a:p>
        </p:txBody>
      </p:sp>
      <p:sp>
        <p:nvSpPr>
          <p:cNvPr id="13" name="Fußzeilenplatzhalt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559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Das [Parameter]-Attribut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>
            <a:normAutofit/>
          </a:bodyPr>
          <a:lstStyle/>
          <a:p>
            <a:r>
              <a:rPr lang="de-DE" sz="2400" dirty="0"/>
              <a:t>Erweitert die Definition eines Parameters um verschiedene Eigenschaften:</a:t>
            </a:r>
          </a:p>
          <a:p>
            <a:pPr lvl="1"/>
            <a:r>
              <a:rPr lang="de-DE" sz="2000" dirty="0" err="1"/>
              <a:t>Mandatory</a:t>
            </a:r>
            <a:r>
              <a:rPr lang="de-DE" sz="2000" dirty="0"/>
              <a:t> (Pflichtparameter Ja/Nein)</a:t>
            </a:r>
          </a:p>
          <a:p>
            <a:pPr lvl="1"/>
            <a:r>
              <a:rPr lang="de-DE" sz="2000" dirty="0" err="1"/>
              <a:t>ParameterSetName</a:t>
            </a:r>
            <a:r>
              <a:rPr lang="de-DE" sz="2000" dirty="0"/>
              <a:t> (Name des Parametersets, zu dem der Parameter gehört)</a:t>
            </a:r>
          </a:p>
          <a:p>
            <a:pPr lvl="1"/>
            <a:r>
              <a:rPr lang="de-DE" sz="2000" dirty="0"/>
              <a:t>Position (Position des Parameters)</a:t>
            </a:r>
          </a:p>
          <a:p>
            <a:pPr lvl="1"/>
            <a:r>
              <a:rPr lang="de-DE" sz="2000" dirty="0" err="1"/>
              <a:t>ValueFromPipeline</a:t>
            </a:r>
            <a:r>
              <a:rPr lang="de-DE" sz="2000" dirty="0"/>
              <a:t> (Art der Parameterbindung)</a:t>
            </a:r>
          </a:p>
          <a:p>
            <a:pPr lvl="1"/>
            <a:r>
              <a:rPr lang="de-DE" sz="2000" dirty="0" err="1"/>
              <a:t>ValueFromPipelineByPropertyName</a:t>
            </a:r>
            <a:r>
              <a:rPr lang="de-DE" sz="2000" dirty="0"/>
              <a:t> (Art der Parameterbindung)</a:t>
            </a:r>
          </a:p>
          <a:p>
            <a:pPr lvl="1"/>
            <a:r>
              <a:rPr lang="de-DE" sz="2000" dirty="0" err="1"/>
              <a:t>ValueFromRemainingArguments</a:t>
            </a:r>
            <a:r>
              <a:rPr lang="de-DE" sz="2000" dirty="0"/>
              <a:t> </a:t>
            </a:r>
            <a:r>
              <a:rPr lang="de-DE" sz="2000" dirty="0" smtClean="0"/>
              <a:t>(der Parameter </a:t>
            </a:r>
            <a:r>
              <a:rPr lang="de-DE" sz="2000" dirty="0"/>
              <a:t>erhält die restlichen Argumente)</a:t>
            </a:r>
          </a:p>
          <a:p>
            <a:pPr lvl="1"/>
            <a:r>
              <a:rPr lang="de-DE" sz="2000" dirty="0" err="1"/>
              <a:t>HelpMessage</a:t>
            </a:r>
            <a:r>
              <a:rPr lang="de-DE" sz="2000" dirty="0"/>
              <a:t> (Hilfetext)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734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Die Parameterbindung festlegen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de-DE" sz="2000" dirty="0"/>
              <a:t>Die Art der Parameterbindung wird über zwei Eigenschaften des [Parameter]-Attributs festgelegt:</a:t>
            </a:r>
          </a:p>
          <a:p>
            <a:pPr lvl="1"/>
            <a:r>
              <a:rPr lang="de-DE" sz="1800" dirty="0"/>
              <a:t> </a:t>
            </a:r>
            <a:r>
              <a:rPr lang="de-DE" sz="1800" dirty="0" err="1"/>
              <a:t>ValueFromPipeline</a:t>
            </a:r>
            <a:endParaRPr lang="de-DE" sz="1800" dirty="0"/>
          </a:p>
          <a:p>
            <a:pPr lvl="1"/>
            <a:r>
              <a:rPr lang="de-DE" sz="1800" dirty="0"/>
              <a:t> </a:t>
            </a:r>
            <a:r>
              <a:rPr lang="de-DE" sz="1800" dirty="0" err="1"/>
              <a:t>ValueFromPipelineByPropertyName</a:t>
            </a:r>
            <a:r>
              <a:rPr lang="de-DE" sz="1800" dirty="0"/>
              <a:t> </a:t>
            </a:r>
          </a:p>
          <a:p>
            <a:r>
              <a:rPr lang="de-DE" sz="2000" dirty="0"/>
              <a:t>Beide geben kann, dass der Parameter seinen Wert auch </a:t>
            </a:r>
            <a:r>
              <a:rPr lang="de-DE" sz="2000" dirty="0" smtClean="0"/>
              <a:t>(!) aus </a:t>
            </a:r>
            <a:r>
              <a:rPr lang="de-DE" sz="2000" dirty="0"/>
              <a:t>der Pipeline beziehen kann</a:t>
            </a:r>
          </a:p>
          <a:p>
            <a:r>
              <a:rPr lang="de-DE" sz="2000" dirty="0"/>
              <a:t>Bei </a:t>
            </a:r>
            <a:r>
              <a:rPr lang="de-DE" sz="2000" b="1" dirty="0" err="1"/>
              <a:t>ValueFromPipelineByPropertyName</a:t>
            </a:r>
            <a:r>
              <a:rPr lang="de-DE" sz="2000" dirty="0"/>
              <a:t> muss das Objekt in der Pipeline eine Eigenschaft besitzen, die dem Namen des Parameters entspricht</a:t>
            </a:r>
          </a:p>
          <a:p>
            <a:r>
              <a:rPr lang="de-DE" sz="2000" b="1" dirty="0"/>
              <a:t>Tipp</a:t>
            </a:r>
            <a:r>
              <a:rPr lang="de-DE" sz="2000" dirty="0"/>
              <a:t>: Über das [Alias]-Attribut erhält der Parameter einen Alias, der dem Namen der Eigenschaft </a:t>
            </a:r>
            <a:r>
              <a:rPr lang="de-DE" sz="2000" dirty="0" smtClean="0"/>
              <a:t>entspricht, mit der eine Bindung möglich sein soll</a:t>
            </a:r>
          </a:p>
          <a:p>
            <a:r>
              <a:rPr lang="de-DE" sz="2000" b="1" dirty="0" smtClean="0"/>
              <a:t>Beispiel</a:t>
            </a:r>
            <a:r>
              <a:rPr lang="de-DE" sz="2000" dirty="0" smtClean="0"/>
              <a:t>: Ein Parameter mit dem Namen </a:t>
            </a:r>
            <a:r>
              <a:rPr lang="de-DE" sz="2000" b="1" dirty="0" smtClean="0"/>
              <a:t>Pfad</a:t>
            </a:r>
            <a:r>
              <a:rPr lang="de-DE" sz="2000" dirty="0" smtClean="0"/>
              <a:t> erhält </a:t>
            </a:r>
            <a:r>
              <a:rPr lang="de-DE" sz="2000" b="1" dirty="0" err="1" smtClean="0"/>
              <a:t>PSPath</a:t>
            </a:r>
            <a:r>
              <a:rPr lang="de-DE" sz="2000" dirty="0" smtClean="0"/>
              <a:t> als Alias</a:t>
            </a:r>
            <a:endParaRPr lang="de-DE" sz="2000" dirty="0"/>
          </a:p>
          <a:p>
            <a:pPr lvl="1"/>
            <a:endParaRPr lang="de-DE" sz="18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69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Attribute für die Parametervalidierung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"/>
          </p:nvPr>
        </p:nvSpPr>
        <p:spPr>
          <a:xfrm>
            <a:off x="612648" y="1628800"/>
            <a:ext cx="8153400" cy="4495800"/>
          </a:xfrm>
        </p:spPr>
        <p:txBody>
          <a:bodyPr>
            <a:normAutofit/>
          </a:bodyPr>
          <a:lstStyle/>
          <a:p>
            <a:r>
              <a:rPr lang="de-DE" sz="2000" dirty="0"/>
              <a:t>Führen eine Validierung bei der Argumentzuordnung und damit vor (!) dem Ausführen der </a:t>
            </a:r>
            <a:r>
              <a:rPr lang="de-DE" sz="2000" dirty="0" err="1"/>
              <a:t>Function</a:t>
            </a:r>
            <a:r>
              <a:rPr lang="de-DE" sz="2000" dirty="0"/>
              <a:t> durch</a:t>
            </a:r>
          </a:p>
          <a:p>
            <a:r>
              <a:rPr lang="de-DE" sz="2000" b="1" dirty="0"/>
              <a:t>Vorteil</a:t>
            </a:r>
            <a:r>
              <a:rPr lang="de-DE" sz="2000" dirty="0"/>
              <a:t>: Die </a:t>
            </a:r>
            <a:r>
              <a:rPr lang="de-DE" sz="2000" dirty="0" err="1"/>
              <a:t>Function</a:t>
            </a:r>
            <a:r>
              <a:rPr lang="de-DE" sz="2000" dirty="0"/>
              <a:t> wird nicht mit unpassenden Werten aufgerufen</a:t>
            </a:r>
          </a:p>
          <a:p>
            <a:r>
              <a:rPr lang="de-DE" sz="2000" dirty="0"/>
              <a:t>Werden in der Hilfe unter </a:t>
            </a:r>
            <a:r>
              <a:rPr lang="de-DE" sz="2000" i="1" dirty="0" err="1"/>
              <a:t>about_functions_advanced_parameters</a:t>
            </a:r>
            <a:r>
              <a:rPr lang="de-DE" sz="2000" dirty="0"/>
              <a:t> beschrieben</a:t>
            </a:r>
          </a:p>
          <a:p>
            <a:r>
              <a:rPr lang="de-DE" sz="2000" b="1" dirty="0" smtClean="0"/>
              <a:t>Tipp:</a:t>
            </a:r>
            <a:r>
              <a:rPr lang="de-DE" sz="2000" dirty="0" smtClean="0"/>
              <a:t> In </a:t>
            </a:r>
            <a:r>
              <a:rPr lang="de-DE" sz="2000" dirty="0" err="1" smtClean="0"/>
              <a:t>PowerShell</a:t>
            </a:r>
            <a:r>
              <a:rPr lang="de-DE" sz="2000" dirty="0" smtClean="0"/>
              <a:t> 7.x gibt es weitere Validierungsattribute (u.a. </a:t>
            </a:r>
            <a:r>
              <a:rPr lang="de-DE" sz="2000" dirty="0" err="1" smtClean="0"/>
              <a:t>V</a:t>
            </a:r>
            <a:r>
              <a:rPr lang="de-DE" sz="2000" i="1" dirty="0" err="1" smtClean="0"/>
              <a:t>alidateUserDrive</a:t>
            </a:r>
            <a:r>
              <a:rPr lang="de-DE" dirty="0" smtClean="0"/>
              <a:t> </a:t>
            </a:r>
            <a:r>
              <a:rPr lang="de-DE" sz="2000" dirty="0"/>
              <a:t>für einen Path-Parameter)</a:t>
            </a:r>
          </a:p>
          <a:p>
            <a:endParaRPr lang="de-DE" sz="2400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8964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2800" dirty="0"/>
              <a:t>Beispiele für Parameter-Validierung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MS113 - PowerShell für Fortgeschrittene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de-DE" sz="2000" b="1" dirty="0"/>
              <a:t>[AllowNull] </a:t>
            </a:r>
            <a:r>
              <a:rPr lang="de-DE" sz="2000" dirty="0"/>
              <a:t>- $null-Werte </a:t>
            </a:r>
            <a:r>
              <a:rPr lang="de-DE" sz="2000" dirty="0" smtClean="0"/>
              <a:t>sind explizit erlaubt</a:t>
            </a:r>
            <a:endParaRPr lang="de-DE" sz="2000" dirty="0"/>
          </a:p>
          <a:p>
            <a:r>
              <a:rPr lang="de-DE" sz="2000" b="1" dirty="0"/>
              <a:t>[ValidatePattern] </a:t>
            </a:r>
            <a:r>
              <a:rPr lang="de-DE" sz="2000" dirty="0"/>
              <a:t>– Validierung </a:t>
            </a:r>
            <a:r>
              <a:rPr lang="de-DE" sz="2000" dirty="0" smtClean="0"/>
              <a:t>des Wertes per </a:t>
            </a:r>
            <a:r>
              <a:rPr lang="de-DE" sz="2000" dirty="0"/>
              <a:t>Regex</a:t>
            </a:r>
          </a:p>
          <a:p>
            <a:r>
              <a:rPr lang="de-DE" sz="2000" b="1" dirty="0"/>
              <a:t>[ValidateRange] </a:t>
            </a:r>
            <a:r>
              <a:rPr lang="de-DE" sz="2000" dirty="0"/>
              <a:t>– erlaubter Bereich für Integer-Werte</a:t>
            </a:r>
          </a:p>
          <a:p>
            <a:r>
              <a:rPr lang="de-DE" sz="2000" b="1" dirty="0"/>
              <a:t>[ValidateScript] </a:t>
            </a:r>
            <a:r>
              <a:rPr lang="de-DE" sz="2000" dirty="0"/>
              <a:t>– Validierung </a:t>
            </a:r>
            <a:r>
              <a:rPr lang="de-DE" sz="2000" dirty="0" smtClean="0"/>
              <a:t>des Wertes per </a:t>
            </a:r>
            <a:r>
              <a:rPr lang="de-DE" sz="2000" dirty="0"/>
              <a:t>Skript</a:t>
            </a:r>
          </a:p>
          <a:p>
            <a:r>
              <a:rPr lang="de-DE" sz="2000" b="1" dirty="0"/>
              <a:t>[ValidateSet]</a:t>
            </a:r>
            <a:r>
              <a:rPr lang="de-DE" sz="2000" dirty="0"/>
              <a:t> – es sind nur bestimmte Werte </a:t>
            </a:r>
            <a:r>
              <a:rPr lang="de-DE" sz="2000" dirty="0" smtClean="0"/>
              <a:t>zugelassen</a:t>
            </a:r>
          </a:p>
          <a:p>
            <a:r>
              <a:rPr lang="de-DE" sz="2000" b="1" dirty="0" smtClean="0"/>
              <a:t>[</a:t>
            </a:r>
            <a:r>
              <a:rPr lang="de-DE" sz="2000" b="1" dirty="0" err="1"/>
              <a:t>ValidateUserDrive</a:t>
            </a:r>
            <a:r>
              <a:rPr lang="de-DE" sz="2000" b="1" dirty="0" smtClean="0"/>
              <a:t>]</a:t>
            </a:r>
            <a:r>
              <a:rPr lang="de-DE" sz="2000" dirty="0" smtClean="0"/>
              <a:t> </a:t>
            </a:r>
            <a:r>
              <a:rPr lang="de-DE" sz="2000" dirty="0"/>
              <a:t>– </a:t>
            </a:r>
            <a:r>
              <a:rPr lang="de-DE" sz="2000" dirty="0" smtClean="0"/>
              <a:t>ein Verzeichnispfad muss im Benutzerprofil liegen</a:t>
            </a:r>
            <a:endParaRPr lang="de-DE" sz="2000" dirty="0"/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475656" y="4221088"/>
            <a:ext cx="5763100" cy="106873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08000" tIns="72000" bIns="72000" rtlCol="0">
            <a:spAutoFit/>
          </a:bodyPr>
          <a:lstStyle/>
          <a:p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New-Password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[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CmdletBinding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()]</a:t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1200" dirty="0" err="1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([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ValidateRange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(8,16][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]$</a:t>
            </a:r>
            <a:r>
              <a:rPr lang="de-DE" sz="1200" dirty="0" err="1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de-DE" sz="1200" dirty="0" smtClean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/>
            </a:r>
            <a:b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de-DE" sz="1200" dirty="0">
                <a:solidFill>
                  <a:srgbClr val="7030A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cxnSp>
        <p:nvCxnSpPr>
          <p:cNvPr id="7" name="Gerade Verbindung mit Pfeil 6"/>
          <p:cNvCxnSpPr/>
          <p:nvPr/>
        </p:nvCxnSpPr>
        <p:spPr>
          <a:xfrm flipH="1">
            <a:off x="3419872" y="5013176"/>
            <a:ext cx="216024" cy="43204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3851920" y="5013176"/>
            <a:ext cx="216024" cy="432048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2930447" y="5450495"/>
            <a:ext cx="7135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Minimum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3779912" y="5445224"/>
            <a:ext cx="774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Maximum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EF15F727-5546-4853-B171-EAA12838EC71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794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alathe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alathea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Galathe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noFill/>
        <a:ln w="19050">
          <a:solidFill>
            <a:srgbClr val="FF0000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0">
          <a:solidFill>
            <a:srgbClr val="FF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0</TotalTime>
  <Words>13514</Words>
  <Application>Microsoft Office PowerPoint</Application>
  <PresentationFormat>Bildschirmpräsentation (4:3)</PresentationFormat>
  <Paragraphs>2428</Paragraphs>
  <Slides>245</Slides>
  <Notes>21</Notes>
  <HiddenSlides>5</HiddenSlides>
  <MMClips>1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245</vt:i4>
      </vt:variant>
    </vt:vector>
  </HeadingPairs>
  <TitlesOfParts>
    <vt:vector size="255" baseType="lpstr">
      <vt:lpstr>Arial</vt:lpstr>
      <vt:lpstr>Arial Black</vt:lpstr>
      <vt:lpstr>Calibri</vt:lpstr>
      <vt:lpstr>Consolas</vt:lpstr>
      <vt:lpstr>Courier New</vt:lpstr>
      <vt:lpstr>Tw Cen MT</vt:lpstr>
      <vt:lpstr>Verdana</vt:lpstr>
      <vt:lpstr>Wingdings</vt:lpstr>
      <vt:lpstr>Wingdings 2</vt:lpstr>
      <vt:lpstr>Galathea</vt:lpstr>
      <vt:lpstr>PowerShell für Fortgeschrittene  (MS 113)</vt:lpstr>
      <vt:lpstr>Die Themen für Tag 1</vt:lpstr>
      <vt:lpstr>Die Themen für Tag 2</vt:lpstr>
      <vt:lpstr>Die Themen für Tag 3</vt:lpstr>
      <vt:lpstr>Optionale Themen</vt:lpstr>
      <vt:lpstr>Formalitäten</vt:lpstr>
      <vt:lpstr>Über mich…</vt:lpstr>
      <vt:lpstr>Das Ziel der Schulung</vt:lpstr>
      <vt:lpstr>Vorbereitungen</vt:lpstr>
      <vt:lpstr>Die Kursumgebung</vt:lpstr>
      <vt:lpstr>Kein Admin?</vt:lpstr>
      <vt:lpstr>Aktualisieren der Hilfe</vt:lpstr>
      <vt:lpstr>Wenn ein Proxy im Spiel ist</vt:lpstr>
      <vt:lpstr>Die Beispiele für die Schulung</vt:lpstr>
      <vt:lpstr>Die Rolle der Zone-Info (1)</vt:lpstr>
      <vt:lpstr>Die Rolle der Zone-Info (2)</vt:lpstr>
      <vt:lpstr>Installation des PoshKurs-Moduls</vt:lpstr>
      <vt:lpstr>Anlegen eines Profilskripts</vt:lpstr>
      <vt:lpstr>CoPilot&amp;Co</vt:lpstr>
      <vt:lpstr>CoPilot– so viele Möglichkeiten</vt:lpstr>
      <vt:lpstr>CoPilot – eine Musterlösung</vt:lpstr>
      <vt:lpstr>CoPilot oder ChatGPT?</vt:lpstr>
      <vt:lpstr>Nahtlose Integration</vt:lpstr>
      <vt:lpstr>CodePilot in der Praxis</vt:lpstr>
      <vt:lpstr>CoPilot– für diese Schulung</vt:lpstr>
      <vt:lpstr>CoPilot – mein Fazit</vt:lpstr>
      <vt:lpstr>Visual Studio Code als Alternative zu ISE</vt:lpstr>
      <vt:lpstr>Die Themen</vt:lpstr>
      <vt:lpstr>PowerShell ISE – der aktuelle Stand</vt:lpstr>
      <vt:lpstr>Visual Studio Code im Überblick</vt:lpstr>
      <vt:lpstr>Visual Studio Code und PowerShell</vt:lpstr>
      <vt:lpstr>Visual Studio Code einrichten</vt:lpstr>
      <vt:lpstr>Kurze Einführung in Visual Studio Code (1)</vt:lpstr>
      <vt:lpstr>Visual Studio Code kennenlernen</vt:lpstr>
      <vt:lpstr>Skripte ausführen</vt:lpstr>
      <vt:lpstr>Die Rolle der Einstellungen</vt:lpstr>
      <vt:lpstr>Skripte per PowerShell 7 ausführen</vt:lpstr>
      <vt:lpstr>Zusammenfassung</vt:lpstr>
      <vt:lpstr>PowerShell 7.x im Überblick</vt:lpstr>
      <vt:lpstr>Die Themen</vt:lpstr>
      <vt:lpstr>PowerShell 7 versus Windows PowerShell (1)</vt:lpstr>
      <vt:lpstr>PowerShell 7 versus Windows PowerShell (2)</vt:lpstr>
      <vt:lpstr>PowerShell unter Linux&amp;Co</vt:lpstr>
      <vt:lpstr>"Breaking-Changes"</vt:lpstr>
      <vt:lpstr>Ein Blick in die Doku lohnt sich…</vt:lpstr>
      <vt:lpstr>Die wichtigsten Neuerungen bei PowerShell 7</vt:lpstr>
      <vt:lpstr>Parallelverarbeitung bei ForEach-Object</vt:lpstr>
      <vt:lpstr>Ternärer Operator</vt:lpstr>
      <vt:lpstr>Null-Operatoren</vt:lpstr>
      <vt:lpstr>Umgang mit Null-Werten</vt:lpstr>
      <vt:lpstr>Automatische Background-Ausführung</vt:lpstr>
      <vt:lpstr>Weitere Neuerungen</vt:lpstr>
      <vt:lpstr>Moderne PowerShell</vt:lpstr>
      <vt:lpstr>Die Themen</vt:lpstr>
      <vt:lpstr>Terminal statt Eingabeaufforderung</vt:lpstr>
      <vt:lpstr>OhMyPosh</vt:lpstr>
      <vt:lpstr>Tipps für die Eingabeaufforderung</vt:lpstr>
      <vt:lpstr>Farbige Ausgaben</vt:lpstr>
      <vt:lpstr>#requires und Set-StrictMode</vt:lpstr>
      <vt:lpstr>Erweiterungsmethoden ForEach{} und Where{}</vt:lpstr>
      <vt:lpstr>Generische Listen statt Arrays</vt:lpstr>
      <vt:lpstr>Using namespace statt lange Typennamen</vt:lpstr>
      <vt:lpstr>Modularer Ansatz dank psm1-Dateien</vt:lpstr>
      <vt:lpstr>Psd1-Dateien für externe Daten</vt:lpstr>
      <vt:lpstr>Zusammenfassung</vt:lpstr>
      <vt:lpstr>Die Objektpipeline in Theorie und Praxis</vt:lpstr>
      <vt:lpstr>Die Themen</vt:lpstr>
      <vt:lpstr>Die Rolle der Pipeline</vt:lpstr>
      <vt:lpstr>Die Pipeline-Verarbeitung (1)</vt:lpstr>
      <vt:lpstr>Die Pipeline-Verarbeitung (2)</vt:lpstr>
      <vt:lpstr>Der PipelineVariable-Parameter</vt:lpstr>
      <vt:lpstr>Ein Beispiel für PipelineVariable-Parameter</vt:lpstr>
      <vt:lpstr>Der OutVariable-Parameter</vt:lpstr>
      <vt:lpstr>Der ExpandProperty-Parameter</vt:lpstr>
      <vt:lpstr>Einzelne Objekte in der Pipeline auswählen</vt:lpstr>
      <vt:lpstr>Was waren noch einmal die Objekte?</vt:lpstr>
      <vt:lpstr>Kurz und knapp</vt:lpstr>
      <vt:lpstr>Objekte versus Text</vt:lpstr>
      <vt:lpstr>Objekte und ihre Members</vt:lpstr>
      <vt:lpstr>Das Prinzip der Parameterbindung</vt:lpstr>
      <vt:lpstr>Parameterbindung per Name einer Eigenschaft</vt:lpstr>
      <vt:lpstr>Parameterbindung per Wert</vt:lpstr>
      <vt:lpstr>Die Parameterbindung sichtbar machen</vt:lpstr>
      <vt:lpstr>Übung zum Thema Pipeline-Verarbeitung</vt:lpstr>
      <vt:lpstr>Zusammenfassung</vt:lpstr>
      <vt:lpstr>Quiz (1)</vt:lpstr>
      <vt:lpstr>Quiz (1)</vt:lpstr>
      <vt:lpstr>Functions und Advanced Functions</vt:lpstr>
      <vt:lpstr>Die Themen</vt:lpstr>
      <vt:lpstr>Functions – eine Wiederholung</vt:lpstr>
      <vt:lpstr>Functions und ihre Parameter</vt:lpstr>
      <vt:lpstr>Was macht eine Function „advanced“?</vt:lpstr>
      <vt:lpstr>Advanced Functions in der Hilfe</vt:lpstr>
      <vt:lpstr>Ein Musterbeispiel für eine advanced Function</vt:lpstr>
      <vt:lpstr>Die Rolle der Attribute</vt:lpstr>
      <vt:lpstr>Das [Parameter]-Attribut</vt:lpstr>
      <vt:lpstr>Die Parameterbindung festlegen</vt:lpstr>
      <vt:lpstr>Attribute für die Parametervalidierung</vt:lpstr>
      <vt:lpstr>Beispiele für Parameter-Validierung</vt:lpstr>
      <vt:lpstr>Das [CmdletBinding]-Attribut</vt:lpstr>
      <vt:lpstr>Eigenschaften von [CmdletBinding]</vt:lpstr>
      <vt:lpstr>Die SupportsShouldProcess-Eigenschaft</vt:lpstr>
      <vt:lpstr>Ein Beispiel für SupportsShouldProcess </vt:lpstr>
      <vt:lpstr>SupportsShouldProcess bei eigenen Aktionen</vt:lpstr>
      <vt:lpstr>Die Rolle von ConfirmImpact (1)</vt:lpstr>
      <vt:lpstr>Die Rolle von ConfirmImpact (2)</vt:lpstr>
      <vt:lpstr>Abarbeiten der Pipeline (1)</vt:lpstr>
      <vt:lpstr>Abarbeiten der Pipeline (2)</vt:lpstr>
      <vt:lpstr>Pipeline abarbeiten per Skript</vt:lpstr>
      <vt:lpstr>Übung zum Thema Advanced Functions (1)</vt:lpstr>
      <vt:lpstr>Übung zum Thema Advanced Functions (2)</vt:lpstr>
      <vt:lpstr>Zusammenfassung</vt:lpstr>
      <vt:lpstr>Quiz (1)</vt:lpstr>
      <vt:lpstr>Quiz (2)</vt:lpstr>
      <vt:lpstr>Umgang mit Modulen</vt:lpstr>
      <vt:lpstr>Was ist ein Modul?</vt:lpstr>
      <vt:lpstr>Module laden</vt:lpstr>
      <vt:lpstr>Auflisten der verfügbaren Module</vt:lpstr>
      <vt:lpstr>Modultypen</vt:lpstr>
      <vt:lpstr>Anlegen eines Skriptmoduls (1)</vt:lpstr>
      <vt:lpstr>Anlegen eines Skriptmoduls (2)</vt:lpstr>
      <vt:lpstr>Anlegen eines Manifestmoduls (1)</vt:lpstr>
      <vt:lpstr>Anlegen eines Manifestmoduls (2)</vt:lpstr>
      <vt:lpstr>Automatische Modulverwaltung</vt:lpstr>
      <vt:lpstr>Die TLS-Problematik</vt:lpstr>
      <vt:lpstr>Module veröffentlichen </vt:lpstr>
      <vt:lpstr>Zusammenfassung</vt:lpstr>
      <vt:lpstr>Übung zum Thema Module</vt:lpstr>
      <vt:lpstr>Arrays und Hashtables</vt:lpstr>
      <vt:lpstr>Die Themen</vt:lpstr>
      <vt:lpstr>Arrays fassen mehrere Werte zusammen</vt:lpstr>
      <vt:lpstr>Arrays direkt anlegen</vt:lpstr>
      <vt:lpstr>Hashtable = Array mit Schlüssel-Wert-Paaren</vt:lpstr>
      <vt:lpstr>To hash = „zerhacken“</vt:lpstr>
      <vt:lpstr>Hashtables statisch anlegen</vt:lpstr>
      <vt:lpstr>Hashtables dynamisch anlegen</vt:lpstr>
      <vt:lpstr>Die Schlüssel einer Hashtable sind nicht sortiert</vt:lpstr>
      <vt:lpstr>Credential-Verwaltung über eine Hashtable</vt:lpstr>
      <vt:lpstr>Sehr praktisch: GetEnumerator()</vt:lpstr>
      <vt:lpstr>Praxistipp: PSCustomObject in HashTable konvertieren</vt:lpstr>
      <vt:lpstr>Hashtables in der Praxis</vt:lpstr>
      <vt:lpstr>Zusammenfassung</vt:lpstr>
      <vt:lpstr>Übung zum Thema Hashtable</vt:lpstr>
      <vt:lpstr>Texte verarbeiten</vt:lpstr>
      <vt:lpstr>Die Themen</vt:lpstr>
      <vt:lpstr>Objekte nach CSV, HTML, JSON und XML konvertieren</vt:lpstr>
      <vt:lpstr>Aus Text Objekte machen</vt:lpstr>
      <vt:lpstr>Reguläre Ausdrücke (1)</vt:lpstr>
      <vt:lpstr>Reguläre Ausdrücke (2)</vt:lpstr>
      <vt:lpstr>Kleines Einmaleins der regulären Ausdrücke</vt:lpstr>
      <vt:lpstr>Beispiel: Logdateien auswerten</vt:lpstr>
      <vt:lpstr>Beispiel: Alle Übereinstimmungen finden</vt:lpstr>
      <vt:lpstr>Beispiel: E-Mail-Adressen</vt:lpstr>
      <vt:lpstr>Zusammenfassung</vt:lpstr>
      <vt:lpstr>Übung zum Thema reguläre Ausdrücke</vt:lpstr>
      <vt:lpstr>Skripte debuggen</vt:lpstr>
      <vt:lpstr>Die Themen</vt:lpstr>
      <vt:lpstr>Der PowerShell-Debugger im Überblick</vt:lpstr>
      <vt:lpstr>Debugger-Cmdlets</vt:lpstr>
      <vt:lpstr>In den Debugger unterbrechen</vt:lpstr>
      <vt:lpstr>Haltepunkte von Bedingungen abhängig machen</vt:lpstr>
      <vt:lpstr>Das Set-PSDebug-Cmdlet</vt:lpstr>
      <vt:lpstr>Der Debugger bei Visual Studio Code</vt:lpstr>
      <vt:lpstr>Weitere Tipps zum Thema Debuggen</vt:lpstr>
      <vt:lpstr>Zusammenfassung</vt:lpstr>
      <vt:lpstr>Tipps für die Praxis</vt:lpstr>
      <vt:lpstr>Themen</vt:lpstr>
      <vt:lpstr>Die „unsichtbare“ psobject-Eigenschaft</vt:lpstr>
      <vt:lpstr>Listen statt Arrays</vt:lpstr>
      <vt:lpstr>Keine Strings in Schleifen zusammensetzen</vt:lpstr>
      <vt:lpstr>Große Dateien nicht per Get-Content einlesen</vt:lpstr>
      <vt:lpstr>Regex statt Where-Object</vt:lpstr>
      <vt:lpstr>Pipeline abbrechen mit Select-Object und dem First-Parameter</vt:lpstr>
      <vt:lpstr>Pipeline extrem</vt:lpstr>
      <vt:lpstr>Parameter-Splatting (1)</vt:lpstr>
      <vt:lpstr>Parameter-Splatting (2)</vt:lpstr>
      <vt:lpstr>Konstanten zu enums zusammenfassen</vt:lpstr>
      <vt:lpstr>enum-Konstanten beim switch-Befehl</vt:lpstr>
      <vt:lpstr>Umgang mit SymLinks (1)</vt:lpstr>
      <vt:lpstr>Umgang mit SymLinks (2)</vt:lpstr>
      <vt:lpstr>Vergleich mit $null</vt:lpstr>
      <vt:lpstr>Wenn mehrere Rückgaben nur ein Objekt sind</vt:lpstr>
      <vt:lpstr>Dateien lesen und schreiben in einer Pipeline</vt:lpstr>
      <vt:lpstr>Dateien über die Providerschreibweise ansprechen</vt:lpstr>
      <vt:lpstr>Testen auf eine nicht leere Variable</vt:lpstr>
      <vt:lpstr>Zusammenfassung</vt:lpstr>
      <vt:lpstr>Regeln für gute Skripte</vt:lpstr>
      <vt:lpstr>Allgemeine Regeln</vt:lpstr>
      <vt:lpstr>Die #requires-Direktive</vt:lpstr>
      <vt:lpstr>Der Script Analyzer von Microsoft</vt:lpstr>
      <vt:lpstr>Verwenden einer Versionsverwaltung</vt:lpstr>
      <vt:lpstr>Zusammenfassung</vt:lpstr>
      <vt:lpstr>Umgang mit Klassen</vt:lpstr>
      <vt:lpstr>Die Themen</vt:lpstr>
      <vt:lpstr>Vorteile von Klassen</vt:lpstr>
      <vt:lpstr>Was man über die PowerShell-Klassen wissen muss...</vt:lpstr>
      <vt:lpstr>Neue Syntaxelemente für Klassen</vt:lpstr>
      <vt:lpstr>Der class-Befehl</vt:lpstr>
      <vt:lpstr>Aus Klassen werden Objekte</vt:lpstr>
      <vt:lpstr>Objekte können auch ohne Klasse angelegt werden</vt:lpstr>
      <vt:lpstr>Hinzufügen eines Konstruktors</vt:lpstr>
      <vt:lpstr>Hinzufügen von Eigenschaften</vt:lpstr>
      <vt:lpstr>Hinzufügen von Methoden</vt:lpstr>
      <vt:lpstr>Hinzufügen von Enumerationen</vt:lpstr>
      <vt:lpstr>Klassen ableiten</vt:lpstr>
      <vt:lpstr>Überschreiben von Methoden</vt:lpstr>
      <vt:lpstr>Zusammenfassung</vt:lpstr>
      <vt:lpstr>Übung zum Thema Klassen</vt:lpstr>
      <vt:lpstr>PowerShell Remoting mit SSH</vt:lpstr>
      <vt:lpstr>Die Themen</vt:lpstr>
      <vt:lpstr>Warum SSH?</vt:lpstr>
      <vt:lpstr>SSH-Client/SSH-Server</vt:lpstr>
      <vt:lpstr>OpenSSH unter Windows</vt:lpstr>
      <vt:lpstr>SSH in der Praxis</vt:lpstr>
      <vt:lpstr>SSH und PowerShell Remoting</vt:lpstr>
      <vt:lpstr>SSH Server für PowerShell konfigurieren</vt:lpstr>
      <vt:lpstr>SSH mit Public Key-Authentifizierung</vt:lpstr>
      <vt:lpstr>Ein Beispiel für eine SSH-Remote-Session</vt:lpstr>
      <vt:lpstr>SSH-Troubleshooting</vt:lpstr>
      <vt:lpstr>Tipps zu PowerShell Remoting per SSH</vt:lpstr>
      <vt:lpstr>Zusammenfassung</vt:lpstr>
      <vt:lpstr>Secret Management</vt:lpstr>
      <vt:lpstr>Der Umgang mit Kennwörtern</vt:lpstr>
      <vt:lpstr>Das SecretManagement-Modul</vt:lpstr>
      <vt:lpstr>Installation</vt:lpstr>
      <vt:lpstr>Umgang mit Secrets und Vaults</vt:lpstr>
      <vt:lpstr>Die Cmdlets im SecretManagement-Modul</vt:lpstr>
      <vt:lpstr>Was kann in einem Vault abgelegt werden?</vt:lpstr>
      <vt:lpstr>Beispiel (1)</vt:lpstr>
      <vt:lpstr>Beispiel (2)</vt:lpstr>
      <vt:lpstr>Die Vorteile der Secrets</vt:lpstr>
      <vt:lpstr>Zusammenfassung</vt:lpstr>
      <vt:lpstr>Module und Skripte mit Pester testen</vt:lpstr>
      <vt:lpstr>Die Themen</vt:lpstr>
      <vt:lpstr>Bitte zuerst einen Blick in die Doku</vt:lpstr>
      <vt:lpstr>Was genau ist ein Test?</vt:lpstr>
      <vt:lpstr>Warum Tests?</vt:lpstr>
      <vt:lpstr>Warum Pester?</vt:lpstr>
      <vt:lpstr>Ein erstes Beispiel (1)</vt:lpstr>
      <vt:lpstr>Ein erstes Beispiel (2)</vt:lpstr>
      <vt:lpstr>Zusammenfassung</vt:lpstr>
      <vt:lpstr>Übungen zum Thema Pester</vt:lpstr>
      <vt:lpstr>Weitere Informationen</vt:lpstr>
      <vt:lpstr>Know-how zur PowerShell</vt:lpstr>
      <vt:lpstr>Zum Schluss…</vt:lpstr>
    </vt:vector>
  </TitlesOfParts>
  <Company>PemoTrain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3.0/4.0</dc:title>
  <dc:creator>Peter Monadjemi</dc:creator>
  <cp:lastModifiedBy>pemo20</cp:lastModifiedBy>
  <cp:revision>708</cp:revision>
  <cp:lastPrinted>2015-02-27T11:20:00Z</cp:lastPrinted>
  <dcterms:created xsi:type="dcterms:W3CDTF">2015-02-24T21:27:49Z</dcterms:created>
  <dcterms:modified xsi:type="dcterms:W3CDTF">2024-10-27T16:13:19Z</dcterms:modified>
</cp:coreProperties>
</file>

<file path=docProps/thumbnail.jpeg>
</file>